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68" r:id="rId2"/>
    <p:sldId id="270" r:id="rId3"/>
    <p:sldId id="279" r:id="rId4"/>
    <p:sldId id="289" r:id="rId5"/>
    <p:sldId id="271" r:id="rId6"/>
    <p:sldId id="269" r:id="rId7"/>
    <p:sldId id="272" r:id="rId8"/>
    <p:sldId id="273" r:id="rId9"/>
    <p:sldId id="280" r:id="rId10"/>
    <p:sldId id="285" r:id="rId11"/>
    <p:sldId id="286" r:id="rId12"/>
    <p:sldId id="287" r:id="rId13"/>
    <p:sldId id="288" r:id="rId14"/>
    <p:sldId id="295" r:id="rId15"/>
    <p:sldId id="296" r:id="rId16"/>
    <p:sldId id="297" r:id="rId17"/>
    <p:sldId id="276" r:id="rId18"/>
    <p:sldId id="277" r:id="rId19"/>
    <p:sldId id="278" r:id="rId20"/>
    <p:sldId id="291" r:id="rId21"/>
    <p:sldId id="256" r:id="rId22"/>
    <p:sldId id="258" r:id="rId23"/>
    <p:sldId id="257" r:id="rId24"/>
    <p:sldId id="259" r:id="rId25"/>
    <p:sldId id="260" r:id="rId26"/>
    <p:sldId id="284" r:id="rId27"/>
    <p:sldId id="262" r:id="rId28"/>
    <p:sldId id="263" r:id="rId29"/>
    <p:sldId id="264" r:id="rId30"/>
    <p:sldId id="265" r:id="rId31"/>
    <p:sldId id="266" r:id="rId32"/>
    <p:sldId id="283" r:id="rId33"/>
    <p:sldId id="292" r:id="rId34"/>
    <p:sldId id="293" r:id="rId35"/>
    <p:sldId id="290" r:id="rId36"/>
    <p:sldId id="298" r:id="rId37"/>
    <p:sldId id="299" r:id="rId38"/>
    <p:sldId id="281" r:id="rId39"/>
    <p:sldId id="28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0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ободна форма 4"/>
          <p:cNvSpPr>
            <a:spLocks noEditPoints="1"/>
          </p:cNvSpPr>
          <p:nvPr/>
        </p:nvSpPr>
        <p:spPr bwMode="auto">
          <a:xfrm>
            <a:off x="2854672" y="0"/>
            <a:ext cx="6286947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bg-BG" dirty="0">
              <a:solidFill>
                <a:schemeClr val="lt1"/>
              </a:solidFill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913448" y="1828800"/>
            <a:ext cx="7317105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913449" y="5029200"/>
            <a:ext cx="5887983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13449" y="3429001"/>
            <a:ext cx="7317105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910100" y="685802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98083" y="1828800"/>
            <a:ext cx="353247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13449" y="274638"/>
            <a:ext cx="7317105" cy="132556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bg-BG" noProof="0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913448" y="1828800"/>
            <a:ext cx="3532790" cy="117157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913448" y="3276601"/>
            <a:ext cx="3532790" cy="28955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bg-BG" noProof="0" dirty="0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97764" y="1828800"/>
            <a:ext cx="3532789" cy="117157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97764" y="3276601"/>
            <a:ext cx="3532790" cy="28955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bg-BG" noProof="0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bg-BG" noProof="0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lang="bg-BG" dirty="0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bg-BG" smtClean="0"/>
              <a:pPr/>
              <a:t>04.09.2019 г.</a:t>
            </a:fld>
            <a:endParaRPr lang="bg-BG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bg-BG" smtClean="0"/>
              <a:pPr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913449" y="274638"/>
            <a:ext cx="7317105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noProof="0" dirty="0" err="1"/>
              <a:t>Редакт</a:t>
            </a:r>
            <a:r>
              <a:rPr lang="bg-BG" noProof="0" dirty="0"/>
              <a:t>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913449" y="1828800"/>
            <a:ext cx="731710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noProof="0" dirty="0"/>
              <a:t>Щракнете, за да редактирате стиловете на текста в образеца</a:t>
            </a:r>
          </a:p>
          <a:p>
            <a:pPr lvl="1"/>
            <a:r>
              <a:rPr lang="bg-BG" noProof="0" dirty="0"/>
              <a:t>Второ ниво</a:t>
            </a:r>
          </a:p>
          <a:p>
            <a:pPr lvl="2"/>
            <a:r>
              <a:rPr lang="bg-BG" noProof="0" dirty="0"/>
              <a:t>Трето ниво</a:t>
            </a:r>
          </a:p>
          <a:p>
            <a:pPr lvl="3"/>
            <a:r>
              <a:rPr lang="bg-BG" noProof="0" dirty="0"/>
              <a:t>Четвърто ниво</a:t>
            </a:r>
          </a:p>
          <a:p>
            <a:pPr lvl="4"/>
            <a:r>
              <a:rPr lang="bg-BG" noProof="0" dirty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6115452" y="6448427"/>
            <a:ext cx="1047467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D896110-4890-4693-BE7A-C4BA9B337A88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906863" y="6448427"/>
            <a:ext cx="497992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3E89D7-9AF4-4107-A38D-C674DC3CEB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 advClick="0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132856"/>
            <a:ext cx="26924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3" y="285728"/>
            <a:ext cx="6715172" cy="5500726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СТРОИТЕЛСТВО, АРХИТЕКТУРА И ГЕОДЕЗИЯ 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  <a:r>
              <a:rPr lang="ru-RU" sz="4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215238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</a:t>
            </a:r>
            <a:r>
              <a:rPr lang="ru-RU" sz="2400" cap="none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ургас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9" y="127252"/>
            <a:ext cx="732013" cy="1242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17872"/>
            <a:ext cx="3025971" cy="453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72" y="1193094"/>
            <a:ext cx="3926810" cy="2616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72" y="3933056"/>
            <a:ext cx="3964410" cy="264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032482"/>
            <a:ext cx="460851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bg-BG" sz="2400" b="1" i="1" dirty="0">
                <a:solidFill>
                  <a:schemeClr val="tx2"/>
                </a:solidFill>
              </a:rPr>
              <a:t>Училищен кръг</a:t>
            </a:r>
          </a:p>
          <a:p>
            <a:pPr algn="ctr">
              <a:lnSpc>
                <a:spcPct val="90000"/>
              </a:lnSpc>
            </a:pPr>
            <a:r>
              <a:rPr lang="bg-BG" sz="2400" b="1" i="1" dirty="0">
                <a:solidFill>
                  <a:schemeClr val="tx2"/>
                </a:solidFill>
              </a:rPr>
              <a:t>на състезанието </a:t>
            </a:r>
          </a:p>
          <a:p>
            <a:pPr algn="ctr">
              <a:lnSpc>
                <a:spcPct val="90000"/>
              </a:lnSpc>
            </a:pPr>
            <a:r>
              <a:rPr lang="bg-BG" sz="2400" b="1" i="1" dirty="0">
                <a:solidFill>
                  <a:schemeClr val="tx2"/>
                </a:solidFill>
              </a:rPr>
              <a:t>„Най-добър млад строител“</a:t>
            </a:r>
            <a:endParaRPr lang="en-US" sz="2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30860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215238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</a:t>
            </a:r>
            <a:r>
              <a:rPr lang="ru-RU" sz="2400" cap="none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ургас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9" y="127252"/>
            <a:ext cx="732013" cy="1242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9054"/>
            <a:ext cx="3888432" cy="259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64" y="1484784"/>
            <a:ext cx="3937143" cy="262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7" y="4199462"/>
            <a:ext cx="3742200" cy="249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53788"/>
            <a:ext cx="3925812" cy="261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00762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215238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</a:t>
            </a:r>
            <a:r>
              <a:rPr lang="ru-RU" sz="2400" cap="none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ургас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9" y="127252"/>
            <a:ext cx="732013" cy="1242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69313"/>
            <a:ext cx="5436096" cy="362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222972"/>
            <a:ext cx="2770758" cy="342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5816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215238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</a:t>
            </a:r>
            <a:r>
              <a:rPr lang="ru-RU" sz="2400" cap="none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ургас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9" y="127252"/>
            <a:ext cx="732013" cy="1242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579" y="1360699"/>
            <a:ext cx="575893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6051" y="3461493"/>
            <a:ext cx="4300445" cy="327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030021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A66809-57E6-4979-9D7C-8988CA8E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35" y="-370613"/>
            <a:ext cx="7317105" cy="2215438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Бургас</a:t>
            </a:r>
            <a:b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Текстов контейнер 19">
            <a:extLst>
              <a:ext uri="{FF2B5EF4-FFF2-40B4-BE49-F238E27FC236}">
                <a16:creationId xmlns:a16="http://schemas.microsoft.com/office/drawing/2014/main" id="{89924446-6F4F-4063-8549-3884C37DF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7704855" cy="1728192"/>
          </a:xfrm>
        </p:spPr>
        <p:txBody>
          <a:bodyPr>
            <a:normAutofit/>
          </a:bodyPr>
          <a:lstStyle/>
          <a:p>
            <a:r>
              <a:rPr lang="bg-BG" b="1" dirty="0"/>
              <a:t>12.04.19г.</a:t>
            </a:r>
          </a:p>
          <a:p>
            <a:r>
              <a:rPr lang="ru-RU" b="1" dirty="0" err="1"/>
              <a:t>Министърът</a:t>
            </a:r>
            <a:r>
              <a:rPr lang="ru-RU" b="1" dirty="0"/>
              <a:t> на </a:t>
            </a:r>
            <a:r>
              <a:rPr lang="ru-RU" b="1" dirty="0" err="1"/>
              <a:t>образованието</a:t>
            </a:r>
            <a:r>
              <a:rPr lang="ru-RU" b="1" dirty="0"/>
              <a:t> </a:t>
            </a:r>
            <a:r>
              <a:rPr lang="ru-RU" b="1" dirty="0" err="1"/>
              <a:t>Красимир</a:t>
            </a:r>
            <a:r>
              <a:rPr lang="ru-RU" b="1" dirty="0"/>
              <a:t> </a:t>
            </a:r>
            <a:r>
              <a:rPr lang="ru-RU" b="1" dirty="0" err="1"/>
              <a:t>Вълчев</a:t>
            </a:r>
            <a:r>
              <a:rPr lang="ru-RU" b="1" dirty="0"/>
              <a:t> и </a:t>
            </a:r>
            <a:r>
              <a:rPr lang="ru-RU" b="1" dirty="0" err="1"/>
              <a:t>кметът</a:t>
            </a:r>
            <a:r>
              <a:rPr lang="ru-RU" b="1" dirty="0"/>
              <a:t> </a:t>
            </a:r>
            <a:r>
              <a:rPr lang="ru-RU" b="1" dirty="0" err="1"/>
              <a:t>Димитър</a:t>
            </a:r>
            <a:r>
              <a:rPr lang="ru-RU" b="1" dirty="0"/>
              <a:t> </a:t>
            </a:r>
            <a:r>
              <a:rPr lang="ru-RU" b="1" dirty="0" err="1"/>
              <a:t>Николов</a:t>
            </a:r>
            <a:r>
              <a:rPr lang="ru-RU" b="1" dirty="0"/>
              <a:t> </a:t>
            </a:r>
            <a:r>
              <a:rPr lang="ru-RU" b="1" dirty="0" err="1"/>
              <a:t>разгледаха</a:t>
            </a:r>
            <a:r>
              <a:rPr lang="ru-RU" b="1" dirty="0"/>
              <a:t> </a:t>
            </a:r>
            <a:r>
              <a:rPr lang="ru-RU" b="1" dirty="0" err="1"/>
              <a:t>реконструираните</a:t>
            </a:r>
            <a:r>
              <a:rPr lang="ru-RU" b="1" dirty="0"/>
              <a:t> </a:t>
            </a:r>
            <a:r>
              <a:rPr lang="ru-RU" b="1" dirty="0" err="1"/>
              <a:t>кабинети</a:t>
            </a:r>
            <a:r>
              <a:rPr lang="ru-RU" b="1" dirty="0"/>
              <a:t>, </a:t>
            </a:r>
            <a:r>
              <a:rPr lang="ru-RU" b="1" dirty="0" err="1"/>
              <a:t>професионални</a:t>
            </a:r>
            <a:r>
              <a:rPr lang="ru-RU" b="1" dirty="0"/>
              <a:t> </a:t>
            </a:r>
            <a:r>
              <a:rPr lang="ru-RU" b="1" dirty="0" err="1"/>
              <a:t>работилници</a:t>
            </a:r>
            <a:r>
              <a:rPr lang="ru-RU" b="1" dirty="0"/>
              <a:t> и </a:t>
            </a:r>
            <a:r>
              <a:rPr lang="ru-RU" b="1" dirty="0" err="1"/>
              <a:t>новата</a:t>
            </a:r>
            <a:r>
              <a:rPr lang="ru-RU" b="1" dirty="0"/>
              <a:t> </a:t>
            </a:r>
            <a:r>
              <a:rPr lang="ru-RU" b="1" dirty="0" err="1"/>
              <a:t>спортна</a:t>
            </a:r>
            <a:r>
              <a:rPr lang="ru-RU" b="1" dirty="0"/>
              <a:t> площадка на ПГСАГ „</a:t>
            </a:r>
            <a:r>
              <a:rPr lang="ru-RU" b="1" dirty="0" err="1"/>
              <a:t>Кольо</a:t>
            </a:r>
            <a:r>
              <a:rPr lang="ru-RU" b="1" dirty="0"/>
              <a:t> </a:t>
            </a:r>
            <a:r>
              <a:rPr lang="ru-RU" b="1" dirty="0" err="1"/>
              <a:t>Фичето</a:t>
            </a:r>
            <a:r>
              <a:rPr lang="ru-RU" b="1" dirty="0"/>
              <a:t>“.</a:t>
            </a:r>
            <a:endParaRPr lang="bg-BG" b="1" dirty="0"/>
          </a:p>
        </p:txBody>
      </p:sp>
      <p:pic>
        <p:nvPicPr>
          <p:cNvPr id="16" name="Контейнер за съдържание 15">
            <a:extLst>
              <a:ext uri="{FF2B5EF4-FFF2-40B4-BE49-F238E27FC236}">
                <a16:creationId xmlns:a16="http://schemas.microsoft.com/office/drawing/2014/main" id="{8A5CC778-0F3A-4DB8-B075-992FBD7B0F8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9" y="3359737"/>
            <a:ext cx="4427984" cy="331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Контейнер за съдържание 18">
            <a:extLst>
              <a:ext uri="{FF2B5EF4-FFF2-40B4-BE49-F238E27FC236}">
                <a16:creationId xmlns:a16="http://schemas.microsoft.com/office/drawing/2014/main" id="{9DCD454B-74DE-4428-8CE0-AFC4BAB337C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3212976"/>
            <a:ext cx="345638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32A8DF30-B9FC-463F-8207-6F271B76E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55" y="178406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42178"/>
      </p:ext>
    </p:extLst>
  </p:cSld>
  <p:clrMapOvr>
    <a:masterClrMapping/>
  </p:clrMapOvr>
  <p:transition spd="slow" advClick="0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065A39D-7C94-4D9E-919A-49E70F4A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Бургас</a:t>
            </a:r>
            <a:endParaRPr lang="bg-BG" sz="24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337E604A-6A6B-4900-BD99-2CA1B3E3A7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3" y="3428999"/>
            <a:ext cx="4746175" cy="273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онтейнер за съдържание 8">
            <a:extLst>
              <a:ext uri="{FF2B5EF4-FFF2-40B4-BE49-F238E27FC236}">
                <a16:creationId xmlns:a16="http://schemas.microsoft.com/office/drawing/2014/main" id="{C9F02263-AD1E-419A-ADAA-1FC034F705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58" y="1790764"/>
            <a:ext cx="4668469" cy="298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0F76FF58-9871-4089-809D-9772A2C9F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64802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0071"/>
      </p:ext>
    </p:extLst>
  </p:cSld>
  <p:clrMapOvr>
    <a:masterClrMapping/>
  </p:clrMapOvr>
  <p:transition spd="slow" advClick="0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BEC86E-ED55-41D1-8544-A8D4F58D3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Бургас</a:t>
            </a:r>
            <a:endParaRPr lang="bg-BG" sz="24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E1811AA3-8600-4916-9BCF-D2099464AC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03042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B23B961B-D196-4F4E-8C67-8C48D39D75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57920"/>
            <a:ext cx="4635131" cy="299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0739A97C-CAE9-452D-981C-B8558974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37" y="356508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88527"/>
      </p:ext>
    </p:extLst>
  </p:cSld>
  <p:clrMapOvr>
    <a:masterClrMapping/>
  </p:clrMapOvr>
  <p:transition spd="slow" advClick="0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215238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</a:t>
            </a:r>
            <a:r>
              <a:rPr lang="ru-RU" sz="2400" cap="none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ургас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Content Placeholder 8" descr="Picture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391407"/>
            <a:ext cx="6072230" cy="3180601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000100" y="4643446"/>
            <a:ext cx="7286676" cy="22145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bg-BG" sz="4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Специалност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bg-BG" sz="4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ВОДНО СТРОИТЕЛСТВО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55" y="201714"/>
            <a:ext cx="737680" cy="124369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449" y="274638"/>
            <a:ext cx="7730517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</a:t>
            </a:r>
            <a:r>
              <a:rPr lang="ru-RU" sz="2400" cap="none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ургас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6" descr="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928802"/>
            <a:ext cx="4215251" cy="3857636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86314" y="1357298"/>
            <a:ext cx="4071966" cy="500066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sz="2300" b="1" i="1" cap="al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Специалността изучава: </a:t>
            </a:r>
          </a:p>
          <a:p>
            <a:r>
              <a:rPr lang="ru-RU" sz="2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съвременните методи и начини за водоснабдяване и канализации на населени</a:t>
            </a:r>
            <a:r>
              <a:rPr lang="bg-BG" sz="2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места</a:t>
            </a:r>
          </a:p>
          <a:p>
            <a:r>
              <a:rPr lang="ru-RU" sz="2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жилищни сгради и промишлени обекти </a:t>
            </a:r>
          </a:p>
          <a:p>
            <a:r>
              <a:rPr lang="ru-RU" sz="2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пречистване на питейни и отпадъчни води</a:t>
            </a:r>
          </a:p>
          <a:p>
            <a:r>
              <a:rPr lang="ru-RU" sz="2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хидромелиоративни съоръжения</a:t>
            </a:r>
          </a:p>
          <a:p>
            <a:r>
              <a:rPr lang="ru-RU" sz="2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корекция на реки, напояване и отводняване на площи, язовири и др</a:t>
            </a:r>
            <a:r>
              <a:rPr lang="ru-RU" sz="3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sz="3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15573"/>
            <a:ext cx="737680" cy="124369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317105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</a:t>
            </a:r>
            <a:r>
              <a:rPr lang="ru-RU" sz="2400" cap="none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ургас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248" y="1305699"/>
            <a:ext cx="4572032" cy="2571768"/>
          </a:xfrm>
        </p:spPr>
        <p:txBody>
          <a:bodyPr>
            <a:noAutofit/>
          </a:bodyPr>
          <a:lstStyle/>
          <a:p>
            <a:pPr fontAlgn="base"/>
            <a:r>
              <a:rPr lang="ru-RU" sz="1800" b="1" i="1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Завършилият водно строителство се справя успешно с:</a:t>
            </a:r>
            <a:r>
              <a:rPr lang="ru-RU" sz="1800" b="1" i="1" u="sng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i="1" u="sng" dirty="0">
              <a:solidFill>
                <a:schemeClr val="tx2"/>
              </a:solidFill>
              <a:effectLst>
                <a:outerShdw blurRad="38100" dist="38100" dir="2700000" sx="1000" sy="1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cap="none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cap="none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Изработване на проекти за водопроводни канализации и напоителни системи;</a:t>
            </a:r>
            <a:br>
              <a:rPr lang="ru-RU" sz="2000" b="1" i="1" cap="none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cap="none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изготвяне на сметни документации към проектите;</a:t>
            </a:r>
            <a:endParaRPr lang="bg-BG" sz="2000" b="1" i="1" cap="none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9190" y="3571876"/>
            <a:ext cx="4000528" cy="2857520"/>
          </a:xfrm>
        </p:spPr>
        <p:txBody>
          <a:bodyPr>
            <a:noAutofit/>
          </a:bodyPr>
          <a:lstStyle/>
          <a:p>
            <a:r>
              <a:rPr lang="ru-RU" sz="2000" b="1" i="1" kern="100" cap="none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Изпълняване на авторски надзор при изпълнение на проектираните обекти;</a:t>
            </a:r>
            <a:br>
              <a:rPr lang="ru-RU" sz="2000" b="1" i="1" kern="100" cap="none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kern="100" cap="none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изпълняване на специализирано и цялостно  техническо ръководство;</a:t>
            </a:r>
            <a:br>
              <a:rPr lang="ru-RU" sz="2000" b="1" i="1" kern="100" cap="none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kern="100" cap="none" dirty="0">
                <a:solidFill>
                  <a:schemeClr val="tx2"/>
                </a:solidFill>
                <a:effectLst>
                  <a:outerShdw blurRad="38100" dist="38100" dir="27000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изпълняване на инвеститорски контрол в строителството</a:t>
            </a:r>
            <a:endParaRPr lang="bg-BG" sz="2000" b="1" i="1" kern="100" cap="none" dirty="0">
              <a:solidFill>
                <a:schemeClr val="tx2"/>
              </a:solidFill>
              <a:effectLst>
                <a:outerShdw blurRad="38100" dist="38100" dir="2700000" sx="1000" sy="1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7" y="113606"/>
            <a:ext cx="737680" cy="1243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7" y="3921721"/>
            <a:ext cx="4496143" cy="252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57298"/>
            <a:ext cx="4066960" cy="228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2000240"/>
            <a:ext cx="3786214" cy="450059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Кратка история</a:t>
            </a:r>
            <a:r>
              <a:rPr lang="ru-RU" sz="2000" b="1" dirty="0">
                <a:solidFill>
                  <a:schemeClr val="tx2"/>
                </a:solidFill>
              </a:rPr>
              <a:t/>
            </a:r>
            <a:br>
              <a:rPr lang="ru-RU" sz="2000" b="1" dirty="0">
                <a:solidFill>
                  <a:schemeClr val="tx2"/>
                </a:solidFill>
              </a:rPr>
            </a:br>
            <a:r>
              <a:rPr lang="ru-RU" sz="2000" b="1" dirty="0">
                <a:solidFill>
                  <a:schemeClr val="tx2"/>
                </a:solidFill>
              </a:rPr>
              <a:t/>
            </a:r>
            <a:br>
              <a:rPr lang="ru-RU" sz="2000" b="1" dirty="0">
                <a:solidFill>
                  <a:schemeClr val="tx2"/>
                </a:solidFill>
              </a:rPr>
            </a:br>
            <a:r>
              <a:rPr lang="bg-BG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рофесионална  гимназия  по  строителство, архитектура  и  геодезия “Кольо Фичето” Бургас е създадена  през 1960 година,  като техникум по строителство.</a:t>
            </a:r>
            <a:br>
              <a:rPr lang="ru-RU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    </a:t>
            </a:r>
            <a:br>
              <a:rPr lang="ru-RU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През  дългогодишния  период  на  съществуване в гимназията са обучени хиляди строителни кадри </a:t>
            </a:r>
            <a:r>
              <a:rPr lang="en-US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строителни техници, геодезисти,</a:t>
            </a:r>
            <a:r>
              <a:rPr lang="en-US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техник-озеленители.</a:t>
            </a:r>
            <a:r>
              <a:rPr lang="ru-RU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000" b="1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bg-BG" sz="2000" b="1" i="1" cap="none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8794" y="214290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ПРОФЕСИОНАЛНА ГИМНАЗИЯ ПО СТРОИТЕЛСТВО, АРХИТЕКТУРА И ГЕОДЕЗИЯ “КОЛЬО ФИЧЕТО” – БУРГАС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44822" cy="1604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57" y="2348880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317105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</a:t>
            </a:r>
            <a:r>
              <a:rPr lang="ru-RU" sz="2400" cap="none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ургас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7" y="113606"/>
            <a:ext cx="737680" cy="1243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57298"/>
            <a:ext cx="2900921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57298"/>
            <a:ext cx="2900921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92056"/>
      </p:ext>
    </p:extLst>
  </p:cSld>
  <p:clrMapOvr>
    <a:masterClrMapping/>
  </p:clrMapOvr>
  <p:transition spd="slow" advClick="0" advTm="1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1643050"/>
            <a:ext cx="6603646" cy="374811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564" y="4005065"/>
            <a:ext cx="7992888" cy="263864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bg-BG" sz="4800" b="1" i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Специалност</a:t>
            </a:r>
            <a:r>
              <a:rPr lang="bg-BG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g-BG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6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ГЕОДЕЗИЯ</a:t>
            </a:r>
            <a:endParaRPr lang="en-US" sz="6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4480" y="260648"/>
            <a:ext cx="721523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24" y="248072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84620"/>
      </p:ext>
    </p:extLst>
  </p:cSld>
  <p:clrMapOvr>
    <a:masterClrMapping/>
  </p:clrMapOvr>
  <p:transition spd="slow" advClick="0" advTm="10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47664" y="224793"/>
            <a:ext cx="7376259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b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b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135899" cy="2305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66" y="3573016"/>
            <a:ext cx="3693577" cy="273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114" y="1571612"/>
            <a:ext cx="44407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Изучават се съвременни  технологии,електронни инструменти,</a:t>
            </a:r>
            <a:endParaRPr lang="en-US" sz="2800" b="1" i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48" y="4149080"/>
            <a:ext cx="4643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GPS,</a:t>
            </a:r>
            <a:r>
              <a:rPr lang="bg-BG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Географски</a:t>
            </a:r>
            <a:endParaRPr lang="en-US" sz="2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информационни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системи, работа с графични и изчислителни програм</a:t>
            </a:r>
            <a:r>
              <a:rPr lang="bg-B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</a:t>
            </a:r>
            <a:endParaRPr lang="en-US" sz="28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59" y="270632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91832"/>
      </p:ext>
    </p:extLst>
  </p:cSld>
  <p:clrMapOvr>
    <a:masterClrMapping/>
  </p:clrMapOvr>
  <p:transition spd="slow" advClick="0" advTm="10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929190" y="2714620"/>
            <a:ext cx="3857652" cy="35004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8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8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авършилите специаността могат да изпълняват </a:t>
            </a:r>
            <a:r>
              <a:rPr lang="ru-RU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многообразни дейности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/>
          </a:p>
          <a:p>
            <a:pPr>
              <a:lnSpc>
                <a:spcPct val="100000"/>
              </a:lnSpc>
            </a:pPr>
            <a:r>
              <a:rPr lang="ru-RU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изработване на планове и карти в областта на градското благоустрояване и проектиране в строителството</a:t>
            </a:r>
            <a:r>
              <a:rPr lang="ru-RU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3000372"/>
            <a:ext cx="3801302" cy="325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56587" y="1785925"/>
            <a:ext cx="87731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Специалността Геодезия</a:t>
            </a:r>
            <a:r>
              <a:rPr lang="en-US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изучава </a:t>
            </a:r>
            <a:r>
              <a:rPr lang="bg-BG" sz="2000" b="1" i="1" cap="all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единствено </a:t>
            </a:r>
            <a:r>
              <a:rPr lang="bg-BG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нашата гимназия за цяла източна България</a:t>
            </a:r>
            <a:r>
              <a:rPr lang="ru-RU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bg-BG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6832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19442"/>
      </p:ext>
    </p:extLst>
  </p:cSld>
  <p:clrMapOvr>
    <a:masterClrMapping/>
  </p:clrMapOvr>
  <p:transition spd="slow" advClick="0" advTm="10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71612"/>
            <a:ext cx="4096722" cy="2286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7484"/>
            <a:ext cx="4440723" cy="2516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6"/>
          <p:cNvSpPr txBox="1">
            <a:spLocks/>
          </p:cNvSpPr>
          <p:nvPr/>
        </p:nvSpPr>
        <p:spPr>
          <a:xfrm>
            <a:off x="4857752" y="1714488"/>
            <a:ext cx="4034728" cy="2286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Знанията и уменията, които  учениците </a:t>
            </a:r>
            <a:endParaRPr lang="en-US" sz="2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придобиват по време на обучението си,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8662" y="4143380"/>
            <a:ext cx="364333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дават възможност да се реализират професионално в структури на държавната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67376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93499"/>
      </p:ext>
    </p:extLst>
  </p:cSld>
  <p:clrMapOvr>
    <a:masterClrMapping/>
  </p:clrMapOvr>
  <p:transition spd="slow" advClick="0" advTm="10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1571612"/>
            <a:ext cx="3316359" cy="229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501739" y="1857364"/>
            <a:ext cx="3998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регионална и общинска администрации, както и в различни фирми</a:t>
            </a:r>
            <a:r>
              <a:rPr lang="en-US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06195" y="4071942"/>
            <a:ext cx="43235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геодезически, строителни, транспортни и др., в проектантски бюра, в научно-изследователски звена и институти, в средни и висши училища...</a:t>
            </a:r>
            <a:endParaRPr lang="en-US" sz="2400" i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20" y="210276"/>
            <a:ext cx="809688" cy="13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77572"/>
      </p:ext>
    </p:extLst>
  </p:cSld>
  <p:clrMapOvr>
    <a:masterClrMapping/>
  </p:clrMapOvr>
  <p:transition spd="slow" advClick="0" advTm="10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0" y="210276"/>
            <a:ext cx="809688" cy="1365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5052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61048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68" y="4126388"/>
            <a:ext cx="3486640" cy="261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1541879"/>
            <a:ext cx="2996215" cy="224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5130348"/>
      </p:ext>
    </p:extLst>
  </p:cSld>
  <p:clrMapOvr>
    <a:masterClrMapping/>
  </p:clrMapOvr>
  <p:transition spd="slow" advClick="0" advTm="10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1428736"/>
            <a:ext cx="5210393" cy="4077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564" y="4857760"/>
            <a:ext cx="7992888" cy="171451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bg-BG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bg-BG" sz="3600" b="1" i="1" cap="none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пециалност</a:t>
            </a:r>
            <a:r>
              <a:rPr lang="bg-BG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g-BG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парково строителство и озеленяване</a:t>
            </a:r>
            <a:endParaRPr lang="en-US" sz="3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1640" y="260648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24" y="278839"/>
            <a:ext cx="764884" cy="128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71162"/>
      </p:ext>
    </p:extLst>
  </p:cSld>
  <p:clrMapOvr>
    <a:masterClrMapping/>
  </p:clrMapOvr>
  <p:transition spd="slow" advClick="0" advTm="1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716016" y="2643182"/>
            <a:ext cx="3927950" cy="3429024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Завършилите специалността техник-озеленител придобиват:</a:t>
            </a:r>
          </a:p>
          <a:p>
            <a:endParaRPr lang="bg-BG" sz="1800" i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bg-BG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Проектантски и практически умения за изграждане на обекти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bg-BG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за създаване на комфортни условия за отдих</a:t>
            </a:r>
            <a:endParaRPr lang="en-US" b="1" i="1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071810"/>
            <a:ext cx="4115264" cy="3086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56587" y="1486050"/>
            <a:ext cx="89874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Специалност  Парково строителство и озеленяване</a:t>
            </a:r>
            <a:r>
              <a:rPr lang="en-US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изучава </a:t>
            </a:r>
            <a:r>
              <a:rPr lang="bg-BG" sz="2000" b="1" i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единствено</a:t>
            </a:r>
            <a:r>
              <a:rPr lang="bg-BG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нашата гимназия за цяла източна България</a:t>
            </a:r>
            <a:r>
              <a:rPr lang="ru-RU" sz="2000" b="1" i="1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8358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29191"/>
      </p:ext>
    </p:extLst>
  </p:cSld>
  <p:clrMapOvr>
    <a:masterClrMapping/>
  </p:clrMapOvr>
  <p:transition spd="slow" advClick="0" advTm="10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47664" y="224793"/>
            <a:ext cx="7376259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b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b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7249" y="1403502"/>
            <a:ext cx="3356254" cy="2530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48" y="3357562"/>
            <a:ext cx="3997526" cy="2940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114" y="1857364"/>
            <a:ext cx="4583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 на обучението се изучават модерни дисциплини като компютърно чертане,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7752" y="4143380"/>
            <a:ext cx="3786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парково и ладншафтно проектиране,  дендрология, паркова архитектура и фитодизайн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54" y="253160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31545"/>
      </p:ext>
    </p:extLst>
  </p:cSld>
  <p:clrMapOvr>
    <a:masterClrMapping/>
  </p:clrMapOvr>
  <p:transition spd="slow" advClick="0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ПРОФЕСИОНАЛНА ГИМНАЗИЯ ПО СТРОИТЕЛСТВО, АРХИТЕКТУРА И ГЕОДЕЗИЯ “КОЛЬО ФИЧЕТО” – Бургас</a:t>
            </a:r>
            <a:endParaRPr lang="bg-BG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98082" y="3357562"/>
            <a:ext cx="4017321" cy="250033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Гимназията е с доказани традиции в учението, труда, спорта и множество  извоювани </a:t>
            </a:r>
            <a:r>
              <a:rPr lang="bg-BG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награди в състезания по професията и  спортни изяви. </a:t>
            </a:r>
          </a:p>
          <a:p>
            <a:pPr algn="ctr"/>
            <a:r>
              <a:rPr lang="ru-RU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гимназията се работи  успешно  и  по европейски проекти</a:t>
            </a:r>
            <a:endParaRPr lang="bg-BG" dirty="0"/>
          </a:p>
        </p:txBody>
      </p:sp>
      <p:sp>
        <p:nvSpPr>
          <p:cNvPr id="3" name="Rectangle 2"/>
          <p:cNvSpPr/>
          <p:nvPr/>
        </p:nvSpPr>
        <p:spPr>
          <a:xfrm>
            <a:off x="571472" y="1857364"/>
            <a:ext cx="85725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Голяма част от бившите  възпитаници  на училището в момента са </a:t>
            </a:r>
            <a:r>
              <a:rPr lang="bg-BG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утвърдени </a:t>
            </a:r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мениджъри и  строителни техници във  водещи строителни фирми на територията на Бургаска област и в цялата страна. </a:t>
            </a:r>
            <a:b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   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b="1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1" y="125395"/>
            <a:ext cx="944962" cy="160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1" y="3223252"/>
            <a:ext cx="4545993" cy="3409496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890" y="1555562"/>
            <a:ext cx="3936582" cy="2622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9124" y="3855031"/>
            <a:ext cx="4262191" cy="2839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6"/>
          <p:cNvSpPr txBox="1">
            <a:spLocks/>
          </p:cNvSpPr>
          <p:nvPr/>
        </p:nvSpPr>
        <p:spPr>
          <a:xfrm>
            <a:off x="4143372" y="1500174"/>
            <a:ext cx="5000628" cy="2571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bg-BG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Чрез придобитите знания, учениците имат възможност да се реализират във фирми за озеленяване или държавни структури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698" y="4357694"/>
            <a:ext cx="38622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Могат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продължат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същото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професионално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направление –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ландшафтна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архитектура</a:t>
            </a:r>
            <a:endParaRPr lang="en-US" sz="2400" i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98" y="261323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6607"/>
      </p:ext>
    </p:extLst>
  </p:cSld>
  <p:clrMapOvr>
    <a:masterClrMapping/>
  </p:clrMapOvr>
  <p:transition spd="slow" advClick="0" advTm="10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96" y="1631520"/>
            <a:ext cx="4358606" cy="2451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501739" y="1921737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-BG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 имат възможност да участват в редица 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86711" y="4361628"/>
            <a:ext cx="4416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състезания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практика в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реална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работна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и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извънкласни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54066"/>
            <a:ext cx="737680" cy="1243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" y="4083235"/>
            <a:ext cx="4570343" cy="25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63632"/>
      </p:ext>
    </p:extLst>
  </p:cSld>
  <p:clrMapOvr>
    <a:masterClrMapping/>
  </p:clrMapOvr>
  <p:transition spd="slow" advClick="0" advTm="10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54066"/>
            <a:ext cx="737680" cy="1243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53252"/>
            <a:ext cx="3384376" cy="225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23" y="4538555"/>
            <a:ext cx="324238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26" y="4108094"/>
            <a:ext cx="3454269" cy="259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6025" y="1744992"/>
            <a:ext cx="4790972" cy="269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5388571"/>
      </p:ext>
    </p:extLst>
  </p:cSld>
  <p:clrMapOvr>
    <a:masterClrMapping/>
  </p:clrMapOvr>
  <p:transition spd="slow" advClick="0" advTm="10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4" y="104658"/>
            <a:ext cx="737680" cy="1243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22837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94180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4" y="1367558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74358"/>
            <a:ext cx="78679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14282" y="4214818"/>
            <a:ext cx="257176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b="1" i="1" dirty="0"/>
              <a:t>Учениците в гимназията завоюват постижения и в спорта. Те участват в дейности по интереси като клубове по .........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15140" y="4286256"/>
            <a:ext cx="1885453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sz="1600" b="1" i="1" dirty="0"/>
              <a:t>-футбол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-волейбол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sz="1600" b="1" i="1" dirty="0"/>
              <a:t>хандбал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sz="1600" b="1" i="1" dirty="0"/>
              <a:t>лека атлетика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sz="1600" b="1" i="1" dirty="0"/>
              <a:t>баскетбол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sz="1600" b="1" i="1" dirty="0"/>
              <a:t>тенис на маса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bg-BG" sz="1600" b="1" i="1" dirty="0"/>
              <a:t> ръгби</a:t>
            </a:r>
          </a:p>
        </p:txBody>
      </p:sp>
    </p:spTree>
    <p:extLst>
      <p:ext uri="{BB962C8B-B14F-4D97-AF65-F5344CB8AC3E}">
        <p14:creationId xmlns:p14="http://schemas.microsoft.com/office/powerpoint/2010/main" val="2856330597"/>
      </p:ext>
    </p:extLst>
  </p:cSld>
  <p:clrMapOvr>
    <a:masterClrMapping/>
  </p:clrMapOvr>
  <p:transition spd="slow" advClick="0" advTm="10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4" y="104658"/>
            <a:ext cx="737680" cy="1243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50524"/>
            <a:ext cx="3790096" cy="284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40968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29124" y="1500174"/>
            <a:ext cx="4140877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sz="1600" b="1" i="1" dirty="0"/>
              <a:t>-Електронен пиар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-Химията-интересна и полезна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-Занимателна биология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-Изобразително и приложно изкуство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-Барабанен състав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-Музикално ателие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-Психология на общуването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-Лидер в живота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159" y="4500570"/>
            <a:ext cx="400052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sz="1600" b="1" i="1" dirty="0"/>
              <a:t>-Дигитални технологии в геодезията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-Технология на вътрешно-облицовъчни работи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-Технология на зидарските работи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-Технология на изграждане на преградни стени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-Технология на аранжирането</a:t>
            </a:r>
          </a:p>
          <a:p>
            <a:pPr>
              <a:lnSpc>
                <a:spcPct val="90000"/>
              </a:lnSpc>
            </a:pPr>
            <a:r>
              <a:rPr lang="bg-BG" sz="1600" b="1" i="1" dirty="0"/>
              <a:t>-Технология на изграждане на ВиК инсталации</a:t>
            </a:r>
          </a:p>
        </p:txBody>
      </p:sp>
    </p:spTree>
    <p:extLst>
      <p:ext uri="{BB962C8B-B14F-4D97-AF65-F5344CB8AC3E}">
        <p14:creationId xmlns:p14="http://schemas.microsoft.com/office/powerpoint/2010/main" val="1023045654"/>
      </p:ext>
    </p:extLst>
  </p:cSld>
  <p:clrMapOvr>
    <a:masterClrMapping/>
  </p:clrMapOvr>
  <p:transition spd="slow" advClick="0" advTm="10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1640" y="188640"/>
            <a:ext cx="75608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“КОЛЬО ФИЧЕТО” - Бургас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54066"/>
            <a:ext cx="737680" cy="1243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5" y="2132856"/>
            <a:ext cx="3147814" cy="419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1613935"/>
            <a:ext cx="2817449" cy="501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16" y="1618134"/>
            <a:ext cx="2815091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0174164"/>
      </p:ext>
    </p:extLst>
  </p:cSld>
  <p:clrMapOvr>
    <a:masterClrMapping/>
  </p:clrMapOvr>
  <p:transition spd="slow" advClick="0" advTm="10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лавие 9">
            <a:extLst>
              <a:ext uri="{FF2B5EF4-FFF2-40B4-BE49-F238E27FC236}">
                <a16:creationId xmlns:a16="http://schemas.microsoft.com/office/drawing/2014/main" id="{EF223D04-A99D-41B4-A156-50542F2F6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Бургас</a:t>
            </a:r>
            <a:b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ов контейнер 10">
            <a:extLst>
              <a:ext uri="{FF2B5EF4-FFF2-40B4-BE49-F238E27FC236}">
                <a16:creationId xmlns:a16="http://schemas.microsoft.com/office/drawing/2014/main" id="{2F76CF13-C0B0-475F-819F-DF91AC84C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pic>
        <p:nvPicPr>
          <p:cNvPr id="16" name="Контейнер за съдържание 15">
            <a:extLst>
              <a:ext uri="{FF2B5EF4-FFF2-40B4-BE49-F238E27FC236}">
                <a16:creationId xmlns:a16="http://schemas.microsoft.com/office/drawing/2014/main" id="{3D573794-DB0E-4796-9A6E-3661AFCCFE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5" y="4227196"/>
            <a:ext cx="4524289" cy="2515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Текстов контейнер 12">
            <a:extLst>
              <a:ext uri="{FF2B5EF4-FFF2-40B4-BE49-F238E27FC236}">
                <a16:creationId xmlns:a16="http://schemas.microsoft.com/office/drawing/2014/main" id="{66DD44F1-0C42-4145-BA99-CEBB12724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29872" y="1412776"/>
            <a:ext cx="4018592" cy="1587597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Делегация от Института за </a:t>
            </a:r>
            <a:r>
              <a:rPr lang="ru-RU" sz="1600" b="1" dirty="0" err="1">
                <a:cs typeface="Times New Roman" panose="02020603050405020304" pitchFamily="18" charset="0"/>
              </a:rPr>
              <a:t>отоплителни</a:t>
            </a:r>
            <a:r>
              <a:rPr lang="ru-RU" sz="1600" b="1" dirty="0">
                <a:cs typeface="Times New Roman" panose="02020603050405020304" pitchFamily="18" charset="0"/>
              </a:rPr>
              <a:t> и </a:t>
            </a:r>
            <a:r>
              <a:rPr lang="ru-RU" sz="1600" b="1" dirty="0" err="1">
                <a:cs typeface="Times New Roman" panose="02020603050405020304" pitchFamily="18" charset="0"/>
              </a:rPr>
              <a:t>климатични</a:t>
            </a:r>
            <a:r>
              <a:rPr lang="ru-RU" sz="1600" b="1" dirty="0"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cs typeface="Times New Roman" panose="02020603050405020304" pitchFamily="18" charset="0"/>
              </a:rPr>
              <a:t>инсталации</a:t>
            </a:r>
            <a:r>
              <a:rPr lang="ru-RU" sz="1600" b="1" dirty="0">
                <a:cs typeface="Times New Roman" panose="02020603050405020304" pitchFamily="18" charset="0"/>
              </a:rPr>
              <a:t> от </a:t>
            </a:r>
            <a:r>
              <a:rPr lang="ru-RU" sz="1600" b="1" dirty="0" err="1">
                <a:cs typeface="Times New Roman" panose="02020603050405020304" pitchFamily="18" charset="0"/>
              </a:rPr>
              <a:t>гр.Пекин</a:t>
            </a:r>
            <a:r>
              <a:rPr lang="ru-RU" sz="1600" b="1" dirty="0">
                <a:cs typeface="Times New Roman" panose="02020603050405020304" pitchFamily="18" charset="0"/>
              </a:rPr>
              <a:t>, Китай </a:t>
            </a:r>
            <a:r>
              <a:rPr lang="ru-RU" sz="1600" b="1" dirty="0" err="1">
                <a:cs typeface="Times New Roman" panose="02020603050405020304" pitchFamily="18" charset="0"/>
              </a:rPr>
              <a:t>гостува</a:t>
            </a:r>
            <a:r>
              <a:rPr lang="ru-RU" sz="1600" b="1" dirty="0">
                <a:cs typeface="Times New Roman" panose="02020603050405020304" pitchFamily="18" charset="0"/>
              </a:rPr>
              <a:t> в ПГСАГ"К. </a:t>
            </a:r>
            <a:r>
              <a:rPr lang="ru-RU" sz="1600" b="1" dirty="0" err="1">
                <a:cs typeface="Times New Roman" panose="02020603050405020304" pitchFamily="18" charset="0"/>
              </a:rPr>
              <a:t>Фичето</a:t>
            </a:r>
            <a:r>
              <a:rPr lang="ru-RU" sz="1600" b="1" dirty="0">
                <a:cs typeface="Times New Roman" panose="02020603050405020304" pitchFamily="18" charset="0"/>
              </a:rPr>
              <a:t>"  на 31.05.2019г.</a:t>
            </a:r>
            <a:endParaRPr lang="bg-BG" sz="1600" b="1" dirty="0">
              <a:cs typeface="Times New Roman" panose="02020603050405020304" pitchFamily="18" charset="0"/>
            </a:endParaRPr>
          </a:p>
        </p:txBody>
      </p:sp>
      <p:pic>
        <p:nvPicPr>
          <p:cNvPr id="18" name="Контейнер за съдържание 17">
            <a:extLst>
              <a:ext uri="{FF2B5EF4-FFF2-40B4-BE49-F238E27FC236}">
                <a16:creationId xmlns:a16="http://schemas.microsoft.com/office/drawing/2014/main" id="{1D467AF1-FCAC-46E9-A5B5-B01D0BA13F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200"/>
            <a:ext cx="3888432" cy="24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F5FA4BD1-AF8F-4370-B154-E2E8CD20B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28973"/>
            <a:ext cx="2853547" cy="335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9C4DBDAC-0075-4562-AE57-B003B4173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36" y="277307"/>
            <a:ext cx="737680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8495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8A9A847-2281-4234-B08C-453778EB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Бургас</a:t>
            </a:r>
            <a:br>
              <a:rPr lang="ru-R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44524D7-FF68-4D9B-9571-C4E926DCE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315" y="1268760"/>
            <a:ext cx="4486709" cy="2808311"/>
          </a:xfrm>
        </p:spPr>
        <p:txBody>
          <a:bodyPr>
            <a:normAutofit/>
          </a:bodyPr>
          <a:lstStyle/>
          <a:p>
            <a:pPr algn="ctr"/>
            <a:r>
              <a:rPr lang="bg-BG" sz="1800" b="1" dirty="0"/>
              <a:t>През май 2017г. </a:t>
            </a:r>
            <a:r>
              <a:rPr lang="ru-RU" sz="1800" b="1" dirty="0"/>
              <a:t>Временно </a:t>
            </a:r>
            <a:r>
              <a:rPr lang="ru-RU" sz="1800" b="1" dirty="0" err="1"/>
              <a:t>изпълняващият</a:t>
            </a:r>
            <a:r>
              <a:rPr lang="ru-RU" sz="1800" b="1" dirty="0"/>
              <a:t> </a:t>
            </a:r>
            <a:r>
              <a:rPr lang="ru-RU" sz="1800" b="1" dirty="0" err="1"/>
              <a:t>длъжността</a:t>
            </a:r>
            <a:r>
              <a:rPr lang="ru-RU" sz="1800" b="1" dirty="0"/>
              <a:t> </a:t>
            </a:r>
            <a:r>
              <a:rPr lang="ru-RU" sz="1800" b="1" dirty="0" err="1"/>
              <a:t>посланик</a:t>
            </a:r>
            <a:r>
              <a:rPr lang="ru-RU" sz="1800" b="1" dirty="0"/>
              <a:t> на </a:t>
            </a:r>
            <a:r>
              <a:rPr lang="ru-RU" sz="1800" b="1" dirty="0" err="1"/>
              <a:t>Република</a:t>
            </a:r>
            <a:r>
              <a:rPr lang="ru-RU" sz="1800" b="1" dirty="0"/>
              <a:t> Индия у нас – </a:t>
            </a:r>
            <a:r>
              <a:rPr lang="ru-RU" sz="1800" b="1" dirty="0" err="1"/>
              <a:t>Субхаш</a:t>
            </a:r>
            <a:r>
              <a:rPr lang="ru-RU" sz="1800" b="1" dirty="0"/>
              <a:t> </a:t>
            </a:r>
            <a:r>
              <a:rPr lang="ru-RU" sz="1800" b="1" dirty="0" err="1"/>
              <a:t>Наир</a:t>
            </a:r>
            <a:r>
              <a:rPr lang="ru-RU" sz="1800" b="1" dirty="0"/>
              <a:t> </a:t>
            </a:r>
            <a:r>
              <a:rPr lang="ru-RU" sz="1800" b="1" dirty="0" err="1"/>
              <a:t>влезе</a:t>
            </a:r>
            <a:r>
              <a:rPr lang="ru-RU" sz="1800" b="1" dirty="0"/>
              <a:t> в час по геодезия и „</a:t>
            </a:r>
            <a:r>
              <a:rPr lang="ru-RU" sz="1800" b="1" dirty="0" err="1"/>
              <a:t>Парково</a:t>
            </a:r>
            <a:r>
              <a:rPr lang="ru-RU" sz="1800" b="1" dirty="0"/>
              <a:t> </a:t>
            </a:r>
            <a:r>
              <a:rPr lang="ru-RU" sz="1800" b="1" dirty="0" err="1"/>
              <a:t>строителство</a:t>
            </a:r>
            <a:r>
              <a:rPr lang="ru-RU" sz="1800" b="1" dirty="0"/>
              <a:t> и </a:t>
            </a:r>
            <a:r>
              <a:rPr lang="ru-RU" sz="1800" b="1" dirty="0" err="1"/>
              <a:t>озеленяване</a:t>
            </a:r>
            <a:r>
              <a:rPr lang="ru-RU" sz="1800" b="1" dirty="0"/>
              <a:t>“  в ПГСАГ „</a:t>
            </a:r>
            <a:r>
              <a:rPr lang="ru-RU" sz="1800" b="1" dirty="0" err="1"/>
              <a:t>Кольо</a:t>
            </a:r>
            <a:r>
              <a:rPr lang="ru-RU" sz="1800" b="1" dirty="0"/>
              <a:t> </a:t>
            </a:r>
            <a:r>
              <a:rPr lang="ru-RU" sz="1800" b="1" dirty="0" err="1"/>
              <a:t>Фичето</a:t>
            </a:r>
            <a:r>
              <a:rPr lang="ru-RU" sz="1800" b="1" dirty="0"/>
              <a:t>“.той </a:t>
            </a:r>
            <a:r>
              <a:rPr lang="ru-RU" sz="1800" b="1" dirty="0" err="1"/>
              <a:t>бе</a:t>
            </a:r>
            <a:r>
              <a:rPr lang="ru-RU" sz="1800" b="1" dirty="0"/>
              <a:t> </a:t>
            </a:r>
            <a:r>
              <a:rPr lang="ru-RU" sz="1800" b="1" dirty="0" err="1"/>
              <a:t>придружаван</a:t>
            </a:r>
            <a:r>
              <a:rPr lang="ru-RU" sz="1800" b="1" dirty="0"/>
              <a:t> от </a:t>
            </a:r>
            <a:r>
              <a:rPr lang="ru-RU" sz="1800" b="1" dirty="0" err="1"/>
              <a:t>директорите</a:t>
            </a:r>
            <a:r>
              <a:rPr lang="ru-RU" sz="1800" b="1" dirty="0"/>
              <a:t> на училище в </a:t>
            </a:r>
            <a:r>
              <a:rPr lang="ru-RU" sz="1800" b="1" dirty="0" err="1"/>
              <a:t>област</a:t>
            </a:r>
            <a:r>
              <a:rPr lang="ru-RU" sz="1800" b="1" dirty="0"/>
              <a:t> </a:t>
            </a:r>
            <a:r>
              <a:rPr lang="ru-RU" sz="1800" b="1" dirty="0" err="1"/>
              <a:t>Момба</a:t>
            </a:r>
            <a:r>
              <a:rPr lang="ru-RU" sz="1600" b="1" dirty="0" err="1"/>
              <a:t>й</a:t>
            </a:r>
            <a:r>
              <a:rPr lang="ru-RU" sz="1600" b="1" dirty="0"/>
              <a:t>.</a:t>
            </a:r>
            <a:endParaRPr lang="bg-BG" sz="1600" b="1" dirty="0"/>
          </a:p>
        </p:txBody>
      </p:sp>
      <p:pic>
        <p:nvPicPr>
          <p:cNvPr id="12" name="Контейнер за съдържание 11">
            <a:extLst>
              <a:ext uri="{FF2B5EF4-FFF2-40B4-BE49-F238E27FC236}">
                <a16:creationId xmlns:a16="http://schemas.microsoft.com/office/drawing/2014/main" id="{BCBF90FF-8809-4487-BD5F-B31C434189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2" y="4268280"/>
            <a:ext cx="4345247" cy="244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852489AB-A67B-4E45-A661-DF8B84679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8144" y="1690638"/>
            <a:ext cx="2362408" cy="962100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17744C46-1403-458C-AA4C-26DDC0F1E8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217" y="4195796"/>
            <a:ext cx="3570239" cy="232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3A8B839D-BC82-4905-A30B-D40DE09B5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359" y="1512363"/>
            <a:ext cx="4141418" cy="232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D86BBB0C-29FB-4B6D-9B9D-3E485E566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14" y="145519"/>
            <a:ext cx="710294" cy="120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212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04" y="2564904"/>
            <a:ext cx="2395936" cy="4066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9" y="428604"/>
            <a:ext cx="7317105" cy="178595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ЗАЩО ДА ИЗБЕРА </a:t>
            </a:r>
            <a:r>
              <a:rPr lang="bg-BG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ПРОФЕСИОНАЛНА ГИМНАЗИЯ ПО СТРОИТЕЛСТВО, АРХИТЕКТУРА И ГЕОДЕЗИЯ “КОЛЬО ФИЧЕТО”</a:t>
            </a:r>
            <a:r>
              <a:rPr lang="bg-BG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bg-BG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449" y="1785926"/>
            <a:ext cx="6801823" cy="4000528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bg-BG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Заради: 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Традициите в професионалното обучение</a:t>
            </a:r>
            <a:b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Отличната подготовка за университет</a:t>
            </a:r>
            <a:b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Реализацията в строителството</a:t>
            </a:r>
            <a:b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Атрактивните извънкласни дейности</a:t>
            </a:r>
            <a:b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Акцента върху практическото обучение</a:t>
            </a:r>
            <a:b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Сътрудничеството със строителни фирми</a:t>
            </a:r>
          </a:p>
          <a:p>
            <a:pPr algn="ctr">
              <a:lnSpc>
                <a:spcPct val="150000"/>
              </a:lnSpc>
              <a:buNone/>
            </a:pPr>
            <a:endParaRPr lang="bg-BG" b="1" i="1" dirty="0">
              <a:solidFill>
                <a:schemeClr val="tx2"/>
              </a:solidFill>
            </a:endParaRPr>
          </a:p>
          <a:p>
            <a:endParaRPr lang="bg-BG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13" y="2636912"/>
            <a:ext cx="2395567" cy="4067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840016"/>
            <a:ext cx="7245096" cy="1508864"/>
          </a:xfrm>
        </p:spPr>
        <p:txBody>
          <a:bodyPr>
            <a:normAutofit/>
          </a:bodyPr>
          <a:lstStyle/>
          <a:p>
            <a:pPr algn="ctr"/>
            <a:r>
              <a:rPr lang="bg-B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  </a:t>
            </a:r>
            <a:r>
              <a:rPr lang="bg-B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ВИ ЗА ВНИМАНЕТО!  </a:t>
            </a:r>
            <a:r>
              <a:rPr lang="bg-B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bg-BG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005064"/>
            <a:ext cx="7317105" cy="12858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g-BG" sz="7200" b="1" dirty="0">
                <a:solidFill>
                  <a:srgbClr val="0070C0"/>
                </a:solidFill>
              </a:rPr>
              <a:t> </a:t>
            </a:r>
            <a:r>
              <a:rPr lang="bg-BG" sz="7200" b="1" dirty="0">
                <a:solidFill>
                  <a:srgbClr val="002060"/>
                </a:solidFill>
              </a:rPr>
              <a:t>ОЧАКВАМЕ ВИ!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319" y="87214"/>
            <a:ext cx="7317105" cy="1325562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ПРОФЕСИОНАЛНА ГИМНАЗИЯ ПО СТРОИТЕЛСТВО, АРХИТЕКТУРА И ГЕОДЕЗИЯ “КОЛЬО ФИЧЕТО” – Бургас</a:t>
            </a:r>
            <a:endParaRPr lang="bg-BG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1" y="125395"/>
            <a:ext cx="686795" cy="946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071810"/>
            <a:ext cx="4071966" cy="3524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0" y="1556792"/>
            <a:ext cx="4214533" cy="236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0" y="4005064"/>
            <a:ext cx="4207263" cy="2749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44" y="1142984"/>
            <a:ext cx="4357718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b="1" i="1" dirty="0"/>
              <a:t>През 2018-2019г.  гимназията е част от проект “Подкрепа на проф .училища в република България по оперативна програма “Региони в растежи” на Община Бургас. В резултат на това тя има нов облиг и съвременна визия.</a:t>
            </a:r>
          </a:p>
        </p:txBody>
      </p:sp>
    </p:spTree>
    <p:extLst>
      <p:ext uri="{BB962C8B-B14F-4D97-AF65-F5344CB8AC3E}">
        <p14:creationId xmlns:p14="http://schemas.microsoft.com/office/powerpoint/2010/main" val="3195301972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429551" cy="131447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ПРОФЕСИОНАЛНА ГИМНАЗИЯ ПО СТРОИТЕЛСТВО, АРХИТЕКТУРА И ГЕОДЕЗИЯ “КОЛЬО ФИЧЕТО” – Бургас</a:t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bg-BG" sz="2400" cap="none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1445867858_istoriq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2276872"/>
            <a:ext cx="3511341" cy="4206983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067944" y="3068960"/>
            <a:ext cx="4824536" cy="3414895"/>
          </a:xfrm>
        </p:spPr>
        <p:txBody>
          <a:bodyPr>
            <a:normAutofit fontScale="77500" lnSpcReduction="20000"/>
          </a:bodyPr>
          <a:lstStyle/>
          <a:p>
            <a:endParaRPr lang="bg-BG" cap="none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2500" b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Професия Строителен техник</a:t>
            </a:r>
          </a:p>
          <a:p>
            <a:endParaRPr lang="bg-BG" sz="1300" b="1" cap="none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bg-BG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специалност – </a:t>
            </a:r>
            <a:r>
              <a:rPr lang="bg-BG" sz="2500" i="1" cap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Строителство и архитектура</a:t>
            </a:r>
            <a:r>
              <a:rPr lang="bg-BG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bg-BG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английски и немски език</a:t>
            </a:r>
          </a:p>
          <a:p>
            <a:endParaRPr lang="bg-BG" sz="1500" i="1" cap="none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bg-BG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специалност – </a:t>
            </a:r>
            <a:r>
              <a:rPr lang="bg-BG" sz="2500" i="1" cap="none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Водно строителство </a:t>
            </a:r>
            <a:r>
              <a:rPr lang="bg-BG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английски език</a:t>
            </a:r>
          </a:p>
          <a:p>
            <a:endParaRPr lang="bg-BG" sz="2500" b="1" cap="none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2500" b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Професия Геодезист</a:t>
            </a:r>
          </a:p>
          <a:p>
            <a:endParaRPr lang="bg-BG" sz="1300" b="1" cap="none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bg-BG" sz="2500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специалност – </a:t>
            </a:r>
            <a:r>
              <a:rPr lang="bg-BG" sz="2500" i="1" cap="none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Геодезия</a:t>
            </a:r>
            <a:r>
              <a:rPr lang="bg-BG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английски език</a:t>
            </a:r>
          </a:p>
          <a:p>
            <a:endParaRPr lang="bg-BG" sz="2500" b="1" cap="none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2500" b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Професия техник озеленител</a:t>
            </a:r>
          </a:p>
          <a:p>
            <a:endParaRPr lang="bg-BG" sz="1300" b="1" cap="none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bg-BG" sz="2500" b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bg-BG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специалност – </a:t>
            </a:r>
            <a:r>
              <a:rPr lang="bg-BG" sz="2500" i="1" cap="none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Парково строителство и озеленяване</a:t>
            </a:r>
            <a:r>
              <a:rPr lang="bg-BG" sz="2500" i="1" cap="none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английски и руски език</a:t>
            </a:r>
          </a:p>
          <a:p>
            <a:pPr>
              <a:buFontTx/>
              <a:buChar char="-"/>
            </a:pPr>
            <a:endParaRPr lang="bg-BG" sz="2500" b="1" i="1" cap="none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4"/>
          </p:nvPr>
        </p:nvSpPr>
        <p:spPr>
          <a:xfrm>
            <a:off x="4429123" y="1600200"/>
            <a:ext cx="4214842" cy="12858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sz="1800" b="1" cap="all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учебната 2019/2020 ще се извършва прием по следните ПРОФЕСИИ И СПЕЦИАЛНОСТИ:</a:t>
            </a:r>
          </a:p>
          <a:p>
            <a:pPr algn="ctr"/>
            <a:endPara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270"/>
            <a:ext cx="944962" cy="1603387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042" y="214291"/>
            <a:ext cx="7215238" cy="1571636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ПРОФЕСИОНАЛНА ГИМНАЗИЯ ПО СТРОИТЕЛСТВО, АРХИТЕКТУРА И ГЕОДЕЗИЯ “КОЛЬО ФИЧЕТО” - Бургас</a:t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subTitle" idx="1"/>
          </p:nvPr>
        </p:nvSpPr>
        <p:spPr>
          <a:xfrm>
            <a:off x="913449" y="4786322"/>
            <a:ext cx="7801955" cy="2071678"/>
          </a:xfrm>
        </p:spPr>
        <p:txBody>
          <a:bodyPr>
            <a:noAutofit/>
          </a:bodyPr>
          <a:lstStyle/>
          <a:p>
            <a:pPr algn="ctr"/>
            <a:r>
              <a:rPr lang="bg-BG" sz="4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Специалност</a:t>
            </a:r>
          </a:p>
          <a:p>
            <a:pPr algn="ctr"/>
            <a:r>
              <a:rPr lang="bg-BG" sz="4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СТРОИТЕЛСТВО И </a:t>
            </a:r>
          </a:p>
          <a:p>
            <a:pPr algn="ctr"/>
            <a:r>
              <a:rPr lang="bg-BG" sz="48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АРХИТЕКТУРА</a:t>
            </a:r>
          </a:p>
        </p:txBody>
      </p:sp>
      <p:pic>
        <p:nvPicPr>
          <p:cNvPr id="5" name="Picture Placeholder 4" descr="Picture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362200" y="1428750"/>
            <a:ext cx="6781800" cy="3429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" y="198415"/>
            <a:ext cx="977121" cy="1657954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285728"/>
            <a:ext cx="7317105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ПРОФЕСИОНАЛНА ГИМНАЗИЯ ПО СТРОИТЕЛСТВО, АРХИТЕКТУРА И ГЕОДЕЗИЯ “КОЛЬО ФИЧЕТО” – Бургас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2351" y="1504164"/>
            <a:ext cx="4361657" cy="2428892"/>
          </a:xfrm>
        </p:spPr>
        <p:txBody>
          <a:bodyPr>
            <a:normAutofit lnSpcReduction="10000"/>
          </a:bodyPr>
          <a:lstStyle/>
          <a:p>
            <a:r>
              <a:rPr lang="bg-BG" sz="2000" b="1" i="1" cap="none" dirty="0">
                <a:latin typeface="Times New Roman" pitchFamily="18" charset="0"/>
                <a:cs typeface="Times New Roman" pitchFamily="18" charset="0"/>
              </a:rPr>
              <a:t>Учениците от специалността </a:t>
            </a:r>
            <a:r>
              <a:rPr lang="bg-BG" sz="2000" b="1" i="1" dirty="0">
                <a:latin typeface="Times New Roman" pitchFamily="18" charset="0"/>
                <a:cs typeface="Times New Roman" pitchFamily="18" charset="0"/>
              </a:rPr>
              <a:t>"СТРОИТЕЛСТВО И АРХИТЕКТУРА“ </a:t>
            </a:r>
          </a:p>
          <a:p>
            <a:r>
              <a:rPr lang="bg-BG" sz="2000" b="1" i="1" cap="none" dirty="0">
                <a:latin typeface="Times New Roman" pitchFamily="18" charset="0"/>
                <a:cs typeface="Times New Roman" pitchFamily="18" charset="0"/>
              </a:rPr>
              <a:t>овладяват основните принципи на архитектурната композиция и градоустройство, проектирането на сгради и съоръжения,  изготвянето на проектно-сметни документации.</a:t>
            </a:r>
            <a:endParaRPr lang="bg-BG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 descr="UvyXd-e1398594118297-750x49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92255" y="1357298"/>
            <a:ext cx="4563953" cy="2428892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643438" y="3786190"/>
            <a:ext cx="4500562" cy="2643206"/>
          </a:xfrm>
        </p:spPr>
        <p:txBody>
          <a:bodyPr>
            <a:normAutofit/>
          </a:bodyPr>
          <a:lstStyle/>
          <a:p>
            <a:r>
              <a:rPr lang="bg-BG" sz="2000" b="1" i="1" cap="none" dirty="0">
                <a:latin typeface="Times New Roman" pitchFamily="18" charset="0"/>
                <a:cs typeface="Times New Roman" pitchFamily="18" charset="0"/>
              </a:rPr>
              <a:t>Те ще могат да ръководят изграждането на редица обекти в строителството на жилищни и обществени сгради, както и съоръжения от инфраструктурното оформление на населените места. </a:t>
            </a:r>
          </a:p>
          <a:p>
            <a:endParaRPr lang="bg-BG" dirty="0"/>
          </a:p>
        </p:txBody>
      </p:sp>
      <p:pic>
        <p:nvPicPr>
          <p:cNvPr id="15" name="Content Placeholder 14" descr="builder-in-darwin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85720" y="3929066"/>
            <a:ext cx="4126054" cy="256427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86" y="187039"/>
            <a:ext cx="737680" cy="124369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0"/>
            <a:ext cx="7572396" cy="1500174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Бургас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0034" y="1714488"/>
            <a:ext cx="4000528" cy="2143140"/>
          </a:xfrm>
        </p:spPr>
        <p:txBody>
          <a:bodyPr>
            <a:noAutofit/>
          </a:bodyPr>
          <a:lstStyle/>
          <a:p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Специалистът - строителен техник  организира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cap="none" spc="-150" dirty="0">
                <a:latin typeface="Times New Roman" pitchFamily="18" charset="0"/>
                <a:cs typeface="Times New Roman" pitchFamily="18" charset="0"/>
              </a:rPr>
              <a:t>Подготвителните дейности </a:t>
            </a:r>
            <a:r>
              <a:rPr lang="bg-BG" sz="2000" b="1" i="1" cap="none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cap="none" spc="-150" dirty="0">
                <a:latin typeface="Times New Roman" pitchFamily="18" charset="0"/>
                <a:cs typeface="Times New Roman" pitchFamily="18" charset="0"/>
              </a:rPr>
              <a:t>на строителната площадка</a:t>
            </a:r>
          </a:p>
          <a:p>
            <a:r>
              <a:rPr lang="ru-RU" sz="2000" b="1" i="1" cap="none" spc="-150" dirty="0">
                <a:latin typeface="Times New Roman" pitchFamily="18" charset="0"/>
                <a:cs typeface="Times New Roman" pitchFamily="18" charset="0"/>
              </a:rPr>
              <a:t>- Организира и контролира спазването на закона за безопасни условия на труд  на работните места.</a:t>
            </a:r>
          </a:p>
          <a:p>
            <a:endParaRPr lang="ru-RU" sz="2000" b="1" i="1" cap="none" spc="-1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143504" y="4286256"/>
            <a:ext cx="3286148" cy="2000264"/>
          </a:xfrm>
        </p:spPr>
        <p:txBody>
          <a:bodyPr>
            <a:normAutofit/>
          </a:bodyPr>
          <a:lstStyle/>
          <a:p>
            <a:pPr fontAlgn="base">
              <a:buFontTx/>
              <a:buChar char="-"/>
            </a:pPr>
            <a:r>
              <a:rPr lang="ru-RU" sz="2000" b="1" i="1" cap="none" spc="-150" dirty="0">
                <a:latin typeface="Times New Roman" pitchFamily="18" charset="0"/>
                <a:cs typeface="Times New Roman" pitchFamily="18" charset="0"/>
              </a:rPr>
              <a:t> Организира и ръководи  изпълнението на отделните видове строително - монтажни работи</a:t>
            </a:r>
            <a:endParaRPr lang="ru-RU" sz="2000" cap="none" spc="-15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i="1" cap="none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bg-BG" sz="1600" cap="none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4514"/>
            <a:ext cx="864096" cy="1466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17032"/>
            <a:ext cx="432480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43" y="1412776"/>
            <a:ext cx="4208685" cy="280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64" y="1670713"/>
            <a:ext cx="3723722" cy="2480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500174"/>
            <a:ext cx="5143536" cy="2786082"/>
          </a:xfrm>
        </p:spPr>
        <p:txBody>
          <a:bodyPr>
            <a:normAutofit/>
          </a:bodyPr>
          <a:lstStyle/>
          <a:p>
            <a:pPr fontAlgn="base"/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Завършилите тази специалност могат да се реализират като: </a:t>
            </a:r>
          </a:p>
          <a:p>
            <a:pPr fontAlgn="base"/>
            <a:r>
              <a:rPr lang="ru-RU" sz="2000" cap="none" spc="-15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cap="none" spc="-150" dirty="0">
                <a:latin typeface="Times New Roman" pitchFamily="18" charset="0"/>
                <a:cs typeface="Times New Roman" pitchFamily="18" charset="0"/>
              </a:rPr>
              <a:t>Технически  ръководители  основно  във  високото строителство</a:t>
            </a:r>
          </a:p>
          <a:p>
            <a:pPr fontAlgn="base"/>
            <a:r>
              <a:rPr lang="ru-RU" sz="2000" b="1" i="1" cap="none" spc="-150" dirty="0">
                <a:latin typeface="Times New Roman" pitchFamily="18" charset="0"/>
                <a:cs typeface="Times New Roman" pitchFamily="18" charset="0"/>
              </a:rPr>
              <a:t>- Технически сътрудници  и  във  фирми  за строителен  надзор</a:t>
            </a:r>
          </a:p>
          <a:p>
            <a:pPr fontAlgn="base">
              <a:buFontTx/>
              <a:buChar char="-"/>
            </a:pPr>
            <a:r>
              <a:rPr lang="ru-RU" sz="2000" b="1" i="1" cap="none" spc="-150" dirty="0">
                <a:latin typeface="Times New Roman" pitchFamily="18" charset="0"/>
                <a:cs typeface="Times New Roman" pitchFamily="18" charset="0"/>
              </a:rPr>
              <a:t>Служители  в  технически  и офертен  отдел  на големи строителни  компании,  както  и  в техническите  служби  на общини /кметства/.</a:t>
            </a:r>
          </a:p>
          <a:p>
            <a:endParaRPr lang="bg-B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38" y="4714884"/>
            <a:ext cx="4286280" cy="2143116"/>
          </a:xfrm>
        </p:spPr>
        <p:txBody>
          <a:bodyPr>
            <a:normAutofit/>
          </a:bodyPr>
          <a:lstStyle/>
          <a:p>
            <a:pPr fontAlgn="base"/>
            <a:r>
              <a:rPr lang="ru-RU" sz="1800" b="1" i="1" cap="none" spc="-15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g-BG" sz="1800" b="1" i="1" cap="none" spc="-150" dirty="0">
                <a:latin typeface="Times New Roman" pitchFamily="18" charset="0"/>
                <a:cs typeface="Times New Roman" pitchFamily="18" charset="0"/>
              </a:rPr>
              <a:t>О  ВРЕМЕ  НА ОБУЧЕНИЕТО  СИ  УЧЕНИЦИТЕ ИМАТ   ВЪЗМОЖНОСТ </a:t>
            </a:r>
          </a:p>
          <a:p>
            <a:pPr fontAlgn="base"/>
            <a:r>
              <a:rPr lang="bg-BG" sz="1800" b="1" i="1" cap="none" spc="-150" dirty="0">
                <a:latin typeface="Times New Roman" pitchFamily="18" charset="0"/>
                <a:cs typeface="Times New Roman" pitchFamily="18" charset="0"/>
              </a:rPr>
              <a:t>да  </a:t>
            </a:r>
            <a:r>
              <a:rPr lang="bg-BG" sz="2000" b="1" i="1" cap="none" spc="-150" dirty="0">
                <a:latin typeface="Times New Roman" pitchFamily="18" charset="0"/>
                <a:cs typeface="Times New Roman" pitchFamily="18" charset="0"/>
              </a:rPr>
              <a:t>участват в редица състезания, практики в реална работна среда и други извънкласни дейности.</a:t>
            </a:r>
            <a:endParaRPr lang="ru-RU" sz="2000" b="1" i="1" cap="none" spc="-150" dirty="0">
              <a:latin typeface="Times New Roman" pitchFamily="18" charset="0"/>
              <a:cs typeface="Times New Roman" pitchFamily="18" charset="0"/>
            </a:endParaRPr>
          </a:p>
          <a:p>
            <a:endParaRPr lang="bg-BG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71604" y="214290"/>
            <a:ext cx="7215238" cy="1325562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ПРОФЕСИОНАЛНА ГИМНАЗИЯ ПО СТРОИТЕЛСТВО, АРХИТЕКТУРА И ГЕОДЕЗИЯ “КОЛЬО ФИЧЕТО” - Б</a:t>
            </a:r>
            <a:r>
              <a:rPr lang="ru-RU" sz="2400" cap="none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ургас</a:t>
            </a: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79" y="127252"/>
            <a:ext cx="732013" cy="12420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5" y="4052743"/>
            <a:ext cx="3927380" cy="261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_Europe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</TotalTime>
  <Words>1228</Words>
  <Application>Microsoft Office PowerPoint</Application>
  <PresentationFormat>On-screen Show (4:3)</PresentationFormat>
  <Paragraphs>147</Paragraphs>
  <Slides>39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Century Gothic</vt:lpstr>
      <vt:lpstr>Times New Roman</vt:lpstr>
      <vt:lpstr>Wingdings</vt:lpstr>
      <vt:lpstr>Continental_Europe_16x9</vt:lpstr>
      <vt:lpstr>ПРОФЕСИОНАЛНА ГИМНАЗИЯ  ПО СТРОИТЕЛСТВО, АРХИТЕКТУРА И ГЕОДЕЗИЯ  “КОЛЬО ФИЧЕТО” - Бургас </vt:lpstr>
      <vt:lpstr>Кратка история  Професионална  гимназия  по  строителство, архитектура  и  геодезия “Кольо Фичето” Бургас е създадена  през 1960 година,  като техникум по строителство.       През  дългогодишния  период  на  съществуване в гимназията са обучени хиляди строителни кадри  - строителни техници, геодезисти, техник-озеленители.   </vt:lpstr>
      <vt:lpstr>ПРОФЕСИОНАЛНА ГИМНАЗИЯ ПО СТРОИТЕЛСТВО, АРХИТЕКТУРА И ГЕОДЕЗИЯ “КОЛЬО ФИЧЕТО” – Бургас</vt:lpstr>
      <vt:lpstr>ПРОФЕСИОНАЛНА ГИМНАЗИЯ ПО СТРОИТЕЛСТВО, АРХИТЕКТУРА И ГЕОДЕЗИЯ “КОЛЬО ФИЧЕТО” – Бургас</vt:lpstr>
      <vt:lpstr>ПРОФЕСИОНАЛНА ГИМНАЗИЯ ПО СТРОИТЕЛСТВО, АРХИТЕКТУРА И ГЕОДЕЗИЯ “КОЛЬО ФИЧЕТО” –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–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</vt:lpstr>
      <vt:lpstr>ПРОФЕСИОНАЛНА ГИМНАЗИЯ ПО СТРОИТЕЛСТВО, АРХИТЕКТУРА И ГЕОДЕЗИЯ “КОЛЬО ФИЧЕТО” - Бургас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Специалност  ГЕОДЕЗИЯ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Специалност  парково строителство и озеленяване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ПРОФЕСИОНАЛНА ГИМНАЗИЯ ПО СТРОИТЕЛСТВО, АРХИТЕКТУРА И ГЕОДЕЗИЯ “КОЛЬО ФИЧЕТО” - Бургас </vt:lpstr>
      <vt:lpstr>ПРОФЕСИОНАЛНА ГИМНАЗИЯ ПО СТРОИТЕЛСТВО, АРХИТЕКТУРА И ГЕОДЕЗИЯ “КОЛЬО ФИЧЕТО” - Бургас </vt:lpstr>
      <vt:lpstr>ЗАЩО ДА ИЗБЕРА ПРОФЕСИОНАЛНА ГИМНАЗИЯ ПО СТРОИТЕЛСТВО, АРХИТЕКТУРА И ГЕОДЕЗИЯ “КОЛЬО ФИЧЕТО”? </vt:lpstr>
      <vt:lpstr>  БЛАГОДАРИМ ВИ ЗА ВНИМАНЕТО! 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Специалност ГЕОДЕЗИЯ</dc:title>
  <dc:creator>kf</dc:creator>
  <cp:lastModifiedBy>Admin</cp:lastModifiedBy>
  <cp:revision>202</cp:revision>
  <dcterms:created xsi:type="dcterms:W3CDTF">2018-02-28T09:44:03Z</dcterms:created>
  <dcterms:modified xsi:type="dcterms:W3CDTF">2019-09-04T09:58:02Z</dcterms:modified>
</cp:coreProperties>
</file>