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690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75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1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51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579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113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905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472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477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951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600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8D7B-EB60-4FCA-818C-C8C7E6CF7490}" type="datetimeFigureOut">
              <a:rPr lang="bg-BG" smtClean="0"/>
              <a:t>27.7.2017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0D6AF-4A67-4530-94BE-0ABACFF3F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744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kolioficheto.com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ufunds.b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3697389" y="108308"/>
            <a:ext cx="2478273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31" y="74237"/>
            <a:ext cx="2476800" cy="8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3574700" y="861443"/>
            <a:ext cx="590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dirty="0">
                <a:latin typeface="Helen Bg Light"/>
                <a:ea typeface="Times New Roman" panose="02020603050405020304" pitchFamily="18" charset="0"/>
              </a:rPr>
              <a:t>МИНИСТЕРСТВО НА ОБРАЗОВАНИЕТО И НАУКАТА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142008" y="5778198"/>
            <a:ext cx="11907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---</a:t>
            </a:r>
            <a:r>
              <a:rPr lang="bg-BG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 </a:t>
            </a:r>
            <a:r>
              <a:rPr lang="en-US" sz="1400" i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www</a:t>
            </a:r>
            <a:r>
              <a:rPr lang="ru-RU" sz="1400" i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1400" i="1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eufunds</a:t>
            </a:r>
            <a:r>
              <a:rPr lang="ru-RU" sz="1400" i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1400" i="1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bg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----------------------------------------</a:t>
            </a:r>
            <a:endParaRPr lang="bg-BG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BG05M2OP001-2.004-0004„Развитие на способностите на учениците и повишаване на мотивацията им за учене чрез дейности, развиващи специфични знания, умения и компетентности (Твоят час)“ – фаза 1, финансиран от Оперативна програма „Наука и образование за интелигентен растеж“, съфинансирана от Европейския съюз чрез 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Европейските структурни </a:t>
            </a:r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инвестиционни фондове.</a:t>
            </a:r>
            <a:endParaRPr lang="bg-BG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Заглавие 1"/>
          <p:cNvSpPr txBox="1">
            <a:spLocks/>
          </p:cNvSpPr>
          <p:nvPr/>
        </p:nvSpPr>
        <p:spPr>
          <a:xfrm>
            <a:off x="142008" y="1634837"/>
            <a:ext cx="11907983" cy="2734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 ГИМНАЗИЯ ПО СТРОИТЕЛСТВО И АРХИТЕКТУРА „КОЛЬО ФИЧЕТО“ 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лавие 2"/>
          <p:cNvSpPr txBox="1">
            <a:spLocks/>
          </p:cNvSpPr>
          <p:nvPr/>
        </p:nvSpPr>
        <p:spPr>
          <a:xfrm>
            <a:off x="3167741" y="4773007"/>
            <a:ext cx="6015841" cy="6235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БУРГАС</a:t>
            </a:r>
            <a:endParaRPr lang="bg-B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21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1" y="1521732"/>
            <a:ext cx="1923596" cy="2655104"/>
          </a:xfrm>
          <a:prstGeom prst="rect">
            <a:avLst/>
          </a:prstGeom>
          <a:noFill/>
          <a:ln>
            <a:noFill/>
          </a:ln>
          <a:effectLst>
            <a:glow rad="12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2378527" y="2261456"/>
            <a:ext cx="9813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spcAft>
                <a:spcPts val="0"/>
              </a:spcAft>
            </a:pPr>
            <a:r>
              <a:rPr lang="bg-B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Професионална гимназия по строителство, архитектура и геодезия „Кольо </a:t>
            </a:r>
            <a:r>
              <a:rPr lang="bg-BG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Фичето</a:t>
            </a:r>
            <a:r>
              <a:rPr lang="bg-B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bg-BG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ctr">
              <a:spcAft>
                <a:spcPts val="0"/>
              </a:spcAft>
            </a:pPr>
            <a:r>
              <a:rPr lang="bg-B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гр. Бургас,  бул. ”</a:t>
            </a:r>
            <a:r>
              <a:rPr lang="bg-BG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Стефан </a:t>
            </a:r>
            <a:r>
              <a:rPr lang="bg-B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Стамболов” № 69</a:t>
            </a:r>
            <a:endParaRPr lang="bg-BG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ctr">
              <a:spcAft>
                <a:spcPts val="0"/>
              </a:spcAft>
            </a:pP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bg-BG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ctr">
              <a:spcAft>
                <a:spcPts val="0"/>
              </a:spcAft>
            </a:pP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</a:t>
            </a: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056/ 54-60-64	      	                       e-</a:t>
            </a:r>
            <a:r>
              <a:rPr lang="bg-BG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bg-BG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admin@kolioficheto.com</a:t>
            </a:r>
            <a:endParaRPr lang="bg-BG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15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2874817" y="1787413"/>
            <a:ext cx="6601691" cy="1325563"/>
          </a:xfrm>
        </p:spPr>
        <p:txBody>
          <a:bodyPr/>
          <a:lstStyle/>
          <a:p>
            <a:pPr algn="ctr"/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„ТВОЯТ ЧАС“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лавие 3"/>
          <p:cNvSpPr txBox="1">
            <a:spLocks/>
          </p:cNvSpPr>
          <p:nvPr/>
        </p:nvSpPr>
        <p:spPr>
          <a:xfrm>
            <a:off x="1844152" y="2998710"/>
            <a:ext cx="9725757" cy="1938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bg-BG" b="1" dirty="0" smtClean="0"/>
              <a:t>ГРУПИ ПО </a:t>
            </a:r>
            <a:r>
              <a:rPr lang="bg-BG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ОБУЧИТЕЛНИ ЗАТРУДНЕНИЯ</a:t>
            </a:r>
            <a:endParaRPr lang="bg-BG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3697389" y="108308"/>
            <a:ext cx="2478273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31" y="74237"/>
            <a:ext cx="2476800" cy="8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3574700" y="861443"/>
            <a:ext cx="590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dirty="0">
                <a:latin typeface="Helen Bg Light"/>
                <a:ea typeface="Times New Roman" panose="02020603050405020304" pitchFamily="18" charset="0"/>
              </a:rPr>
              <a:t>МИНИСТЕРСТВО НА ОБРАЗОВАНИЕТО И НАУКАТА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142008" y="5778198"/>
            <a:ext cx="11907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---</a:t>
            </a:r>
            <a:r>
              <a:rPr lang="bg-BG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 </a:t>
            </a:r>
            <a:r>
              <a:rPr lang="en-US" sz="1400" i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www</a:t>
            </a:r>
            <a:r>
              <a:rPr lang="ru-RU" sz="1400" i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1400" i="1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eufunds</a:t>
            </a:r>
            <a:r>
              <a:rPr lang="ru-RU" sz="1400" i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1400" i="1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bg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----------------------------------------</a:t>
            </a:r>
            <a:endParaRPr lang="bg-BG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BG05M2OP001-2.004-0004„Развитие на способностите на учениците и повишаване на мотивацията им за учене чрез дейности, развиващи специфични знания, умения и компетентности (Твоят час)“ – фаза 1, финансиран от Оперативна програма „Наука и образование за интелигентен растеж“, съфинансирана от Европейския съюз чрез 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Европейските структурни </a:t>
            </a:r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инвестиционни фондове.</a:t>
            </a:r>
            <a:endParaRPr lang="bg-BG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1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881743" y="424543"/>
            <a:ext cx="1084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/>
              <a:t>СПИСЪК НА ГРУПИТЕ ПО ОБУЧИТЕЛНИ ЗАТРУДНЕНИЯ</a:t>
            </a:r>
            <a:endParaRPr lang="bg-BG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42996"/>
              </p:ext>
            </p:extLst>
          </p:nvPr>
        </p:nvGraphicFramePr>
        <p:xfrm>
          <a:off x="1248227" y="1634065"/>
          <a:ext cx="9855202" cy="452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01">
                  <a:extLst>
                    <a:ext uri="{9D8B030D-6E8A-4147-A177-3AD203B41FA5}">
                      <a16:colId xmlns:a16="http://schemas.microsoft.com/office/drawing/2014/main" val="4202137352"/>
                    </a:ext>
                  </a:extLst>
                </a:gridCol>
                <a:gridCol w="4927601">
                  <a:extLst>
                    <a:ext uri="{9D8B030D-6E8A-4147-A177-3AD203B41FA5}">
                      <a16:colId xmlns:a16="http://schemas.microsoft.com/office/drawing/2014/main" val="1284394371"/>
                    </a:ext>
                  </a:extLst>
                </a:gridCol>
              </a:tblGrid>
              <a:tr h="604794"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ГРУПА</a:t>
                      </a:r>
                      <a:endParaRPr lang="bg-B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РЪКОВОДИТЕЛ</a:t>
                      </a:r>
                      <a:endParaRPr lang="bg-B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765810"/>
                  </a:ext>
                </a:extLst>
              </a:tr>
              <a:tr h="604794"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ГОТИНАТА ГЕОГРАФИЯ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ст.</a:t>
                      </a:r>
                      <a:r>
                        <a:rPr lang="bg-BG" sz="2400" b="1" baseline="0" dirty="0" smtClean="0"/>
                        <a:t> учител Мариана Вълева</a:t>
                      </a:r>
                      <a:endParaRPr lang="bg-BG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657157"/>
                  </a:ext>
                </a:extLst>
              </a:tr>
              <a:tr h="604794"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АЗ МОГА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ст.</a:t>
                      </a:r>
                      <a:r>
                        <a:rPr lang="bg-BG" sz="2400" b="1" baseline="0" dirty="0" smtClean="0"/>
                        <a:t> учител Добринка Кирязов</a:t>
                      </a:r>
                      <a:endParaRPr lang="bg-BG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04630"/>
                  </a:ext>
                </a:extLst>
              </a:tr>
              <a:tr h="604794"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ЕЗИК МОЙ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ст.</a:t>
                      </a:r>
                      <a:r>
                        <a:rPr lang="bg-BG" sz="2400" b="1" baseline="0" dirty="0" smtClean="0"/>
                        <a:t> учител Елена Янева</a:t>
                      </a:r>
                      <a:endParaRPr lang="bg-BG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940685"/>
                  </a:ext>
                </a:extLst>
              </a:tr>
              <a:tr h="893044"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МАТЕМАТИКА-8КЛАС</a:t>
                      </a:r>
                    </a:p>
                    <a:p>
                      <a:r>
                        <a:rPr lang="bg-BG" sz="2400" b="1" dirty="0" smtClean="0"/>
                        <a:t>МАТЕМАТИКА-9КЛАС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ст.</a:t>
                      </a:r>
                      <a:r>
                        <a:rPr lang="bg-BG" sz="2400" b="1" baseline="0" dirty="0" smtClean="0"/>
                        <a:t> учител Снежанка Новакова</a:t>
                      </a:r>
                      <a:endParaRPr lang="bg-BG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513989"/>
                  </a:ext>
                </a:extLst>
              </a:tr>
              <a:tr h="604794"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ФИЗИКАТА ПРЕЗ МОИТЕ ОЧИ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ст.</a:t>
                      </a:r>
                      <a:r>
                        <a:rPr lang="bg-BG" sz="2400" b="1" baseline="0" dirty="0" smtClean="0"/>
                        <a:t> учител Галина Петрова</a:t>
                      </a:r>
                      <a:endParaRPr lang="bg-BG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206953"/>
                  </a:ext>
                </a:extLst>
              </a:tr>
              <a:tr h="604794"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ОТ ВИЕ НА ТИ С МЕХАНИКАТА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b="1" dirty="0" smtClean="0"/>
                        <a:t>ст.</a:t>
                      </a:r>
                      <a:r>
                        <a:rPr lang="bg-BG" sz="2400" b="1" baseline="0" dirty="0" smtClean="0"/>
                        <a:t> учител Кремена Маркова</a:t>
                      </a:r>
                      <a:endParaRPr lang="bg-BG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074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062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0"/>
            <a:ext cx="7143750" cy="535305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/>
          <a:stretch/>
        </p:blipFill>
        <p:spPr>
          <a:xfrm>
            <a:off x="5530" y="0"/>
            <a:ext cx="5336240" cy="370134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/>
          <a:stretch/>
        </p:blipFill>
        <p:spPr>
          <a:xfrm>
            <a:off x="1583871" y="2795915"/>
            <a:ext cx="3659925" cy="4124678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5341770" y="5666509"/>
            <a:ext cx="6850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КЛУБ „ЕЗИК МОЙ“</a:t>
            </a:r>
            <a:endParaRPr lang="bg-BG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855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Картина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 t="11094" r="3895" b="17478"/>
          <a:stretch/>
        </p:blipFill>
        <p:spPr>
          <a:xfrm>
            <a:off x="2746565" y="4234978"/>
            <a:ext cx="5613664" cy="2623022"/>
          </a:xfrm>
          <a:prstGeom prst="rect">
            <a:avLst/>
          </a:prstGeom>
        </p:spPr>
      </p:pic>
      <p:pic>
        <p:nvPicPr>
          <p:cNvPr id="20" name="Картина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"/>
          <a:stretch/>
        </p:blipFill>
        <p:spPr>
          <a:xfrm>
            <a:off x="6351307" y="901025"/>
            <a:ext cx="5432479" cy="4251763"/>
          </a:xfrm>
          <a:prstGeom prst="rect">
            <a:avLst/>
          </a:prstGeom>
        </p:spPr>
      </p:pic>
      <p:pic>
        <p:nvPicPr>
          <p:cNvPr id="19" name="Картина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3" b="4196"/>
          <a:stretch/>
        </p:blipFill>
        <p:spPr>
          <a:xfrm>
            <a:off x="473529" y="901025"/>
            <a:ext cx="3722914" cy="4030201"/>
          </a:xfrm>
          <a:prstGeom prst="rect">
            <a:avLst/>
          </a:prstGeom>
        </p:spPr>
      </p:pic>
      <p:sp>
        <p:nvSpPr>
          <p:cNvPr id="24" name="Правоъгълник 23"/>
          <p:cNvSpPr/>
          <p:nvPr/>
        </p:nvSpPr>
        <p:spPr>
          <a:xfrm>
            <a:off x="1159987" y="-22305"/>
            <a:ext cx="92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5400" b="1" cap="none" spc="0" dirty="0" smtClean="0">
                <a:ln/>
                <a:solidFill>
                  <a:schemeClr val="accent4"/>
                </a:solidFill>
                <a:effectLst/>
              </a:rPr>
              <a:t>КЛУБ „ГОТИНАТА ГЕОГРАФИЯ“</a:t>
            </a:r>
            <a:endParaRPr lang="bg-BG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6779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0" b="31024"/>
          <a:stretch/>
        </p:blipFill>
        <p:spPr>
          <a:xfrm>
            <a:off x="5189747" y="4188275"/>
            <a:ext cx="7002253" cy="2669725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r="35238"/>
          <a:stretch/>
        </p:blipFill>
        <p:spPr>
          <a:xfrm rot="5400000">
            <a:off x="870855" y="726624"/>
            <a:ext cx="3886203" cy="5143500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 rot="1035334">
            <a:off x="5631489" y="1641649"/>
            <a:ext cx="646878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КЛУБ „АЗ МОГА“</a:t>
            </a:r>
            <a:endParaRPr lang="bg-BG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4377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/>
          <a:stretch/>
        </p:blipFill>
        <p:spPr>
          <a:xfrm>
            <a:off x="1853582" y="1698171"/>
            <a:ext cx="8701857" cy="5159829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1702099" y="371092"/>
            <a:ext cx="8933086" cy="92333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5400" b="1" cap="none" spc="0" dirty="0" smtClean="0">
                <a:ln/>
                <a:solidFill>
                  <a:schemeClr val="accent3"/>
                </a:solidFill>
                <a:effectLst/>
              </a:rPr>
              <a:t>КЛУБ „МАТЕМАТИКА-9КЛАС“</a:t>
            </a:r>
            <a:endParaRPr lang="bg-BG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389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/>
        </p:blipFill>
        <p:spPr>
          <a:xfrm>
            <a:off x="1133988" y="1831353"/>
            <a:ext cx="9829799" cy="5026647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631327" y="924352"/>
            <a:ext cx="8933086" cy="92333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5400" b="1" cap="none" spc="0" dirty="0" smtClean="0">
                <a:ln/>
                <a:solidFill>
                  <a:schemeClr val="accent3"/>
                </a:solidFill>
                <a:effectLst/>
              </a:rPr>
              <a:t>КЛУБ „МАТЕМАТИКА-8КЛАС“</a:t>
            </a:r>
            <a:endParaRPr lang="bg-BG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9331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10015"/>
          <a:stretch/>
        </p:blipFill>
        <p:spPr>
          <a:xfrm>
            <a:off x="538844" y="782795"/>
            <a:ext cx="5127164" cy="3224071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740" r="21670" b="14639"/>
          <a:stretch/>
        </p:blipFill>
        <p:spPr>
          <a:xfrm>
            <a:off x="6267430" y="783243"/>
            <a:ext cx="5946341" cy="3223624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9"/>
          <a:stretch/>
        </p:blipFill>
        <p:spPr>
          <a:xfrm>
            <a:off x="3496925" y="3965520"/>
            <a:ext cx="5741495" cy="2883003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807505" y="-140535"/>
            <a:ext cx="10919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КЛУБ „ФИЗИКАТА ПРЕЗ МОИТЕ ОЧИ“</a:t>
            </a:r>
            <a:endParaRPr lang="bg-BG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553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drap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268</Words>
  <Application>Microsoft Office PowerPoint</Application>
  <PresentationFormat>Широк екран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Helen Bg Light</vt:lpstr>
      <vt:lpstr>Times New Roman</vt:lpstr>
      <vt:lpstr>Wingdings 2</vt:lpstr>
      <vt:lpstr>Тема на Office</vt:lpstr>
      <vt:lpstr>Презентация на PowerPoint</vt:lpstr>
      <vt:lpstr>ПРОЕКТ „ТВОЯТ ЧАС“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ПРОФЕСИОНАЛНА ГИМНАЗИЯ ПО СТРОИТЕЛСТВО И АРХИТЕКТУРА „КОЛЬО ФИЧЕТО“ </dc:title>
  <dc:creator>Потребител на Windows</dc:creator>
  <cp:lastModifiedBy>Потребител на Windows</cp:lastModifiedBy>
  <cp:revision>21</cp:revision>
  <dcterms:created xsi:type="dcterms:W3CDTF">2017-07-27T17:06:25Z</dcterms:created>
  <dcterms:modified xsi:type="dcterms:W3CDTF">2017-07-27T18:25:52Z</dcterms:modified>
</cp:coreProperties>
</file>