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C17B0-168C-4925-BEC8-A9F3DCC87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323" y="1100329"/>
            <a:ext cx="8791575" cy="2387600"/>
          </a:xfrm>
        </p:spPr>
        <p:txBody>
          <a:bodyPr/>
          <a:lstStyle/>
          <a:p>
            <a:r>
              <a:rPr lang="bg-BG" dirty="0"/>
              <a:t>Енергийно ефективна сграда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A1E3DB-A606-4A0D-AA1B-3A50F93F4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От </a:t>
            </a:r>
            <a:r>
              <a:rPr lang="bg-BG" dirty="0" smtClean="0"/>
              <a:t>Никола , ЯНА, ТАНЯ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1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D36B3-A37D-4D3A-868D-969B0B56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F9F6F-E2F7-48C6-995F-C41E5B199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81354"/>
            <a:ext cx="4116388" cy="657664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„</a:t>
            </a:r>
            <a:r>
              <a:rPr lang="ru-RU" dirty="0" err="1"/>
              <a:t>Пасивната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” не се влага </a:t>
            </a:r>
            <a:r>
              <a:rPr lang="ru-RU" dirty="0" err="1"/>
              <a:t>нищо</a:t>
            </a:r>
            <a:r>
              <a:rPr lang="ru-RU" dirty="0"/>
              <a:t> </a:t>
            </a:r>
            <a:r>
              <a:rPr lang="ru-RU" dirty="0" err="1"/>
              <a:t>по-различно</a:t>
            </a:r>
            <a:r>
              <a:rPr lang="ru-RU" dirty="0"/>
              <a:t> от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се влага и в „</a:t>
            </a:r>
            <a:r>
              <a:rPr lang="ru-RU" dirty="0" err="1"/>
              <a:t>нискоенергиините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”. При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обаче</a:t>
            </a:r>
            <a:r>
              <a:rPr lang="ru-RU" dirty="0"/>
              <a:t> </a:t>
            </a:r>
            <a:r>
              <a:rPr lang="ru-RU" dirty="0" err="1"/>
              <a:t>сградата</a:t>
            </a:r>
            <a:r>
              <a:rPr lang="ru-RU" dirty="0"/>
              <a:t> се </a:t>
            </a:r>
            <a:r>
              <a:rPr lang="ru-RU" dirty="0" err="1"/>
              <a:t>третира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организъм</a:t>
            </a:r>
            <a:r>
              <a:rPr lang="ru-RU" dirty="0"/>
              <a:t>, в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и </a:t>
            </a:r>
            <a:r>
              <a:rPr lang="ru-RU" dirty="0" err="1"/>
              <a:t>детайли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взаимосвързани</a:t>
            </a:r>
            <a:r>
              <a:rPr lang="ru-RU" dirty="0"/>
              <a:t> и </a:t>
            </a:r>
            <a:r>
              <a:rPr lang="ru-RU" dirty="0" err="1"/>
              <a:t>подчинени</a:t>
            </a:r>
            <a:r>
              <a:rPr lang="ru-RU" dirty="0"/>
              <a:t> на </a:t>
            </a:r>
            <a:r>
              <a:rPr lang="ru-RU" dirty="0" err="1"/>
              <a:t>основната</a:t>
            </a:r>
            <a:r>
              <a:rPr lang="ru-RU" dirty="0"/>
              <a:t> цел – </a:t>
            </a:r>
            <a:r>
              <a:rPr lang="ru-RU" dirty="0" err="1"/>
              <a:t>постигане</a:t>
            </a:r>
            <a:r>
              <a:rPr lang="ru-RU" dirty="0"/>
              <a:t> на потребление на </a:t>
            </a:r>
            <a:r>
              <a:rPr lang="ru-RU" dirty="0" err="1"/>
              <a:t>енергия</a:t>
            </a:r>
            <a:r>
              <a:rPr lang="ru-RU" dirty="0"/>
              <a:t> за отопление,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да </a:t>
            </a:r>
            <a:r>
              <a:rPr lang="ru-RU" dirty="0" err="1"/>
              <a:t>позволяват</a:t>
            </a:r>
            <a:r>
              <a:rPr lang="ru-RU" dirty="0"/>
              <a:t> </a:t>
            </a:r>
            <a:r>
              <a:rPr lang="ru-RU" dirty="0" err="1"/>
              <a:t>отоплението</a:t>
            </a:r>
            <a:r>
              <a:rPr lang="ru-RU" dirty="0"/>
              <a:t> и </a:t>
            </a:r>
            <a:r>
              <a:rPr lang="ru-RU" dirty="0" err="1"/>
              <a:t>охлаждането</a:t>
            </a:r>
            <a:r>
              <a:rPr lang="ru-RU" dirty="0"/>
              <a:t> на </a:t>
            </a:r>
            <a:r>
              <a:rPr lang="ru-RU" dirty="0" err="1"/>
              <a:t>сградата</a:t>
            </a:r>
            <a:r>
              <a:rPr lang="ru-RU" dirty="0"/>
              <a:t> да се </a:t>
            </a:r>
            <a:r>
              <a:rPr lang="ru-RU" dirty="0" err="1"/>
              <a:t>осъществява</a:t>
            </a:r>
            <a:r>
              <a:rPr lang="ru-RU" dirty="0"/>
              <a:t> само чрез </a:t>
            </a:r>
            <a:r>
              <a:rPr lang="ru-RU" dirty="0" err="1"/>
              <a:t>въздуха</a:t>
            </a:r>
            <a:r>
              <a:rPr lang="ru-RU" dirty="0"/>
              <a:t>, без да е необходимо </a:t>
            </a:r>
            <a:r>
              <a:rPr lang="ru-RU" dirty="0" err="1"/>
              <a:t>изграждането</a:t>
            </a:r>
            <a:r>
              <a:rPr lang="ru-RU" dirty="0"/>
              <a:t> на </a:t>
            </a:r>
            <a:r>
              <a:rPr lang="ru-RU" dirty="0" err="1"/>
              <a:t>отоплителна</a:t>
            </a:r>
            <a:r>
              <a:rPr lang="ru-RU" dirty="0"/>
              <a:t> или </a:t>
            </a:r>
            <a:r>
              <a:rPr lang="ru-RU" dirty="0" err="1"/>
              <a:t>охладителна</a:t>
            </a:r>
            <a:r>
              <a:rPr lang="ru-RU" dirty="0"/>
              <a:t> </a:t>
            </a:r>
            <a:r>
              <a:rPr lang="ru-RU" dirty="0" err="1"/>
              <a:t>инсталация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014CF1-EAE3-4919-81CB-9A35C472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881" y="823243"/>
            <a:ext cx="5775274" cy="52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0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BF07A-7F11-45BD-9375-F8C76AED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17A201-6B93-4CFC-9073-05BE143D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18518"/>
            <a:ext cx="9905999" cy="3541714"/>
          </a:xfrm>
        </p:spPr>
        <p:txBody>
          <a:bodyPr>
            <a:normAutofit/>
          </a:bodyPr>
          <a:lstStyle/>
          <a:p>
            <a:r>
              <a:rPr lang="ru-RU" dirty="0" err="1"/>
              <a:t>Приемуществата</a:t>
            </a:r>
            <a:r>
              <a:rPr lang="ru-RU" dirty="0"/>
              <a:t> на „</a:t>
            </a:r>
            <a:r>
              <a:rPr lang="ru-RU" dirty="0" err="1"/>
              <a:t>Пасивната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” пред „</a:t>
            </a:r>
            <a:r>
              <a:rPr lang="ru-RU" dirty="0" err="1"/>
              <a:t>нискоенергийната</a:t>
            </a:r>
            <a:r>
              <a:rPr lang="ru-RU" dirty="0"/>
              <a:t> </a:t>
            </a:r>
            <a:r>
              <a:rPr lang="ru-RU" dirty="0" err="1"/>
              <a:t>сграда</a:t>
            </a:r>
            <a:r>
              <a:rPr lang="ru-RU" dirty="0"/>
              <a:t>”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по-високата</a:t>
            </a:r>
            <a:r>
              <a:rPr lang="ru-RU" dirty="0"/>
              <a:t> </a:t>
            </a:r>
            <a:r>
              <a:rPr lang="ru-RU" dirty="0" err="1"/>
              <a:t>икономическа</a:t>
            </a:r>
            <a:r>
              <a:rPr lang="ru-RU" dirty="0"/>
              <a:t> </a:t>
            </a:r>
            <a:r>
              <a:rPr lang="ru-RU" dirty="0" err="1"/>
              <a:t>рентабилност</a:t>
            </a:r>
            <a:r>
              <a:rPr lang="ru-RU" dirty="0"/>
              <a:t> и комфорт на обитание, </a:t>
            </a:r>
            <a:r>
              <a:rPr lang="ru-RU" dirty="0" err="1"/>
              <a:t>постигайки</a:t>
            </a:r>
            <a:r>
              <a:rPr lang="ru-RU" dirty="0"/>
              <a:t> </a:t>
            </a:r>
            <a:r>
              <a:rPr lang="ru-RU" dirty="0" err="1"/>
              <a:t>изключителна</a:t>
            </a:r>
            <a:r>
              <a:rPr lang="ru-RU" dirty="0"/>
              <a:t> </a:t>
            </a:r>
            <a:r>
              <a:rPr lang="ru-RU" dirty="0" err="1"/>
              <a:t>енергоефективност</a:t>
            </a:r>
            <a:r>
              <a:rPr lang="ru-RU" dirty="0"/>
              <a:t>. </a:t>
            </a:r>
            <a:r>
              <a:rPr lang="ru-RU" dirty="0" err="1"/>
              <a:t>Осъзнаването</a:t>
            </a:r>
            <a:r>
              <a:rPr lang="ru-RU" dirty="0"/>
              <a:t>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приемущества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доведе</a:t>
            </a:r>
            <a:r>
              <a:rPr lang="ru-RU" dirty="0"/>
              <a:t> до бурно развитие на </a:t>
            </a:r>
            <a:r>
              <a:rPr lang="ru-RU" dirty="0" err="1"/>
              <a:t>строителството</a:t>
            </a:r>
            <a:r>
              <a:rPr lang="ru-RU" dirty="0"/>
              <a:t> по стандарта „</a:t>
            </a:r>
            <a:r>
              <a:rPr lang="ru-RU" dirty="0" err="1"/>
              <a:t>Пасивна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” и у нас, </a:t>
            </a:r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става в много </a:t>
            </a:r>
            <a:r>
              <a:rPr lang="ru-RU" dirty="0" err="1"/>
              <a:t>други</a:t>
            </a:r>
            <a:r>
              <a:rPr lang="ru-RU" dirty="0"/>
              <a:t> европейски </a:t>
            </a:r>
            <a:r>
              <a:rPr lang="ru-RU" dirty="0" err="1"/>
              <a:t>страни</a:t>
            </a:r>
            <a:r>
              <a:rPr lang="ru-RU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7E81E9-9433-4FAE-9409-58123719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90" y="2955685"/>
            <a:ext cx="6366364" cy="36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0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63037-F333-4C1A-A673-9A8194A4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164AD2-68CE-40A3-8FE9-B89497B4C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544" y="940777"/>
            <a:ext cx="4180926" cy="27844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F0F92A-A36D-449B-9C4D-036B7FFDF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70" y="940777"/>
            <a:ext cx="6396995" cy="4120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483445-8BFA-40B2-A054-94CB94E9E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507" y="3725274"/>
            <a:ext cx="488049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1F7D7-4249-4F25-B59B-7A885B4D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DD322AC-45DB-4955-8DAE-17F8CA4DA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375" y="618518"/>
            <a:ext cx="5202274" cy="34595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9CEA06-8B23-4A62-9F42-B57628DE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23" y="1907930"/>
            <a:ext cx="5037992" cy="39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AACDA0-9FBE-4B45-AFB7-664F2F48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10024818" cy="5122859"/>
          </a:xfrm>
        </p:spPr>
        <p:txBody>
          <a:bodyPr>
            <a:normAutofit/>
          </a:bodyPr>
          <a:lstStyle/>
          <a:p>
            <a:r>
              <a:rPr lang="bg-BG" sz="7200" dirty="0"/>
              <a:t>Край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6841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529FD-25C4-48B7-A6A6-2CB894C8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енергийна </a:t>
            </a:r>
            <a:r>
              <a:rPr lang="bg-BG" dirty="0" err="1"/>
              <a:t>егективност</a:t>
            </a:r>
            <a:r>
              <a:rPr lang="bg-BG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CD121-5D71-4B7F-80E8-33C603A9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99952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Понятието</a:t>
            </a:r>
            <a:r>
              <a:rPr lang="ru-RU" dirty="0"/>
              <a:t> „</a:t>
            </a:r>
            <a:r>
              <a:rPr lang="ru-RU" dirty="0" err="1"/>
              <a:t>нискоенергийна</a:t>
            </a:r>
            <a:r>
              <a:rPr lang="ru-RU" dirty="0"/>
              <a:t> </a:t>
            </a:r>
            <a:r>
              <a:rPr lang="ru-RU" dirty="0" err="1"/>
              <a:t>сграда</a:t>
            </a:r>
            <a:r>
              <a:rPr lang="ru-RU" dirty="0"/>
              <a:t>”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сграда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е </a:t>
            </a:r>
            <a:r>
              <a:rPr lang="ru-RU" dirty="0" err="1"/>
              <a:t>проектирана</a:t>
            </a:r>
            <a:r>
              <a:rPr lang="ru-RU" dirty="0"/>
              <a:t> и </a:t>
            </a:r>
            <a:r>
              <a:rPr lang="ru-RU" dirty="0" err="1"/>
              <a:t>изпълнена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, че да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по-висока</a:t>
            </a:r>
            <a:r>
              <a:rPr lang="ru-RU" dirty="0"/>
              <a:t> степен на </a:t>
            </a:r>
            <a:r>
              <a:rPr lang="ru-RU" dirty="0" err="1"/>
              <a:t>енергийна</a:t>
            </a:r>
            <a:r>
              <a:rPr lang="ru-RU" dirty="0"/>
              <a:t> </a:t>
            </a:r>
            <a:r>
              <a:rPr lang="ru-RU" dirty="0" err="1"/>
              <a:t>ефективност</a:t>
            </a:r>
            <a:r>
              <a:rPr lang="ru-RU" dirty="0"/>
              <a:t> в сравнение с </a:t>
            </a:r>
            <a:r>
              <a:rPr lang="ru-RU" dirty="0" err="1"/>
              <a:t>изискванията</a:t>
            </a:r>
            <a:r>
              <a:rPr lang="ru-RU" dirty="0"/>
              <a:t> на </a:t>
            </a:r>
            <a:r>
              <a:rPr lang="ru-RU" dirty="0" err="1"/>
              <a:t>националните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енергийните</a:t>
            </a:r>
            <a:r>
              <a:rPr lang="ru-RU" dirty="0"/>
              <a:t> характеристики на </a:t>
            </a:r>
            <a:r>
              <a:rPr lang="ru-RU" dirty="0" err="1"/>
              <a:t>сградите</a:t>
            </a:r>
            <a:r>
              <a:rPr lang="ru-RU" dirty="0"/>
              <a:t>. Като правило се приема, че за </a:t>
            </a:r>
            <a:r>
              <a:rPr lang="ru-RU" dirty="0" err="1"/>
              <a:t>експлоатацията</a:t>
            </a:r>
            <a:r>
              <a:rPr lang="ru-RU" dirty="0"/>
              <a:t> на </a:t>
            </a:r>
            <a:r>
              <a:rPr lang="ru-RU" dirty="0" err="1"/>
              <a:t>такива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 се </a:t>
            </a:r>
            <a:r>
              <a:rPr lang="ru-RU" dirty="0" err="1"/>
              <a:t>изразходва</a:t>
            </a:r>
            <a:r>
              <a:rPr lang="ru-RU" dirty="0"/>
              <a:t> </a:t>
            </a:r>
            <a:r>
              <a:rPr lang="ru-RU" dirty="0" err="1"/>
              <a:t>поне</a:t>
            </a:r>
            <a:r>
              <a:rPr lang="ru-RU" dirty="0"/>
              <a:t> с 50% </a:t>
            </a:r>
            <a:r>
              <a:rPr lang="ru-RU" dirty="0" err="1"/>
              <a:t>по-малко</a:t>
            </a:r>
            <a:r>
              <a:rPr lang="ru-RU" dirty="0"/>
              <a:t> количество </a:t>
            </a:r>
            <a:r>
              <a:rPr lang="ru-RU" dirty="0" err="1"/>
              <a:t>енергия</a:t>
            </a:r>
            <a:r>
              <a:rPr lang="ru-RU" dirty="0"/>
              <a:t>, </a:t>
            </a:r>
            <a:r>
              <a:rPr lang="ru-RU" dirty="0" err="1"/>
              <a:t>отколкото</a:t>
            </a:r>
            <a:r>
              <a:rPr lang="ru-RU" dirty="0"/>
              <a:t> в </a:t>
            </a:r>
            <a:r>
              <a:rPr lang="ru-RU" dirty="0" err="1"/>
              <a:t>обикновени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7343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4BCFA-5E46-4505-9E90-E29F35BE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18ACBB-1812-4BD2-9501-7FB6D9B2B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16586">
            <a:off x="914413" y="1453479"/>
            <a:ext cx="5396894" cy="39510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A3822B-1ED8-4AC0-B755-12595F6D4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7145">
            <a:off x="6683852" y="544017"/>
            <a:ext cx="5005528" cy="41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63136-27A5-4905-9742-3F2CC27B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EA807-3271-4DC3-B4FB-E8420AD4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89" y="618518"/>
            <a:ext cx="7343165" cy="354171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Пътищата</a:t>
            </a:r>
            <a:r>
              <a:rPr lang="ru-RU" dirty="0"/>
              <a:t> и начините да се </a:t>
            </a:r>
            <a:r>
              <a:rPr lang="ru-RU" dirty="0" err="1"/>
              <a:t>изгради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„</a:t>
            </a:r>
            <a:r>
              <a:rPr lang="ru-RU" dirty="0" err="1"/>
              <a:t>нискоенергийна</a:t>
            </a:r>
            <a:r>
              <a:rPr lang="ru-RU" dirty="0"/>
              <a:t> </a:t>
            </a:r>
            <a:r>
              <a:rPr lang="ru-RU" dirty="0" err="1"/>
              <a:t>сграда</a:t>
            </a:r>
            <a:r>
              <a:rPr lang="ru-RU" dirty="0"/>
              <a:t>” </a:t>
            </a:r>
            <a:r>
              <a:rPr lang="ru-RU" dirty="0" err="1"/>
              <a:t>са</a:t>
            </a:r>
            <a:r>
              <a:rPr lang="ru-RU" dirty="0"/>
              <a:t> много и </a:t>
            </a:r>
            <a:r>
              <a:rPr lang="ru-RU" dirty="0" err="1"/>
              <a:t>често</a:t>
            </a:r>
            <a:r>
              <a:rPr lang="ru-RU" dirty="0"/>
              <a:t> те се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заедно</a:t>
            </a:r>
            <a:r>
              <a:rPr lang="ru-RU" dirty="0"/>
              <a:t>, но </a:t>
            </a:r>
            <a:r>
              <a:rPr lang="ru-RU" dirty="0" err="1"/>
              <a:t>общото</a:t>
            </a:r>
            <a:r>
              <a:rPr lang="ru-RU" dirty="0"/>
              <a:t> при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е, че </a:t>
            </a:r>
            <a:r>
              <a:rPr lang="ru-RU" dirty="0" err="1"/>
              <a:t>потреблението</a:t>
            </a:r>
            <a:r>
              <a:rPr lang="ru-RU" dirty="0"/>
              <a:t> на </a:t>
            </a:r>
            <a:r>
              <a:rPr lang="ru-RU" dirty="0" err="1"/>
              <a:t>енергия</a:t>
            </a:r>
            <a:r>
              <a:rPr lang="ru-RU" dirty="0"/>
              <a:t> за отопление при </a:t>
            </a:r>
            <a:r>
              <a:rPr lang="ru-RU" dirty="0" err="1"/>
              <a:t>тях</a:t>
            </a:r>
            <a:r>
              <a:rPr lang="ru-RU" dirty="0"/>
              <a:t> е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по-ниска</a:t>
            </a:r>
            <a:r>
              <a:rPr lang="ru-RU" dirty="0"/>
              <a:t> от </a:t>
            </a:r>
            <a:r>
              <a:rPr lang="ru-RU" dirty="0" err="1"/>
              <a:t>действащите</a:t>
            </a:r>
            <a:r>
              <a:rPr lang="ru-RU" dirty="0"/>
              <a:t> </a:t>
            </a:r>
            <a:r>
              <a:rPr lang="ru-RU" dirty="0" err="1"/>
              <a:t>нормативни</a:t>
            </a:r>
            <a:r>
              <a:rPr lang="ru-RU" dirty="0"/>
              <a:t> </a:t>
            </a:r>
            <a:r>
              <a:rPr lang="ru-RU" dirty="0" err="1"/>
              <a:t>изисквания</a:t>
            </a:r>
            <a:r>
              <a:rPr lang="ru-RU" dirty="0"/>
              <a:t>. Грубо се приема, че </a:t>
            </a:r>
            <a:r>
              <a:rPr lang="ru-RU" dirty="0" err="1"/>
              <a:t>потреблението</a:t>
            </a:r>
            <a:r>
              <a:rPr lang="ru-RU" dirty="0"/>
              <a:t> на </a:t>
            </a:r>
            <a:r>
              <a:rPr lang="ru-RU" dirty="0" err="1"/>
              <a:t>енергия</a:t>
            </a:r>
            <a:r>
              <a:rPr lang="ru-RU" dirty="0"/>
              <a:t> за отопление при „</a:t>
            </a:r>
            <a:r>
              <a:rPr lang="ru-RU" dirty="0" err="1"/>
              <a:t>нискоенергийните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” не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надхвърля</a:t>
            </a:r>
            <a:r>
              <a:rPr lang="ru-RU" dirty="0"/>
              <a:t> 50  </a:t>
            </a:r>
            <a:r>
              <a:rPr lang="ru-RU" dirty="0" err="1"/>
              <a:t>kWh</a:t>
            </a:r>
            <a:r>
              <a:rPr lang="ru-RU" dirty="0"/>
              <a:t>/m2 за година.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074C9A-D49F-48EA-B772-BF474C27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79" y="3921369"/>
            <a:ext cx="6381750" cy="2772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8E5729-E89C-4BB1-AA57-373052C6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537">
            <a:off x="7352127" y="409940"/>
            <a:ext cx="4494315" cy="26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646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75FE8-B4A1-45F5-9D53-5925DF48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89820-05AF-4D97-9E53-9525A409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37080"/>
            <a:ext cx="4415325" cy="5126218"/>
          </a:xfrm>
        </p:spPr>
        <p:txBody>
          <a:bodyPr>
            <a:normAutofit/>
          </a:bodyPr>
          <a:lstStyle/>
          <a:p>
            <a:r>
              <a:rPr lang="ru-RU" dirty="0" err="1"/>
              <a:t>Нискоенергийното</a:t>
            </a:r>
            <a:r>
              <a:rPr lang="ru-RU" dirty="0"/>
              <a:t> </a:t>
            </a:r>
            <a:r>
              <a:rPr lang="ru-RU" dirty="0" err="1"/>
              <a:t>строителство</a:t>
            </a:r>
            <a:r>
              <a:rPr lang="ru-RU" dirty="0"/>
              <a:t> се е наложило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развити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големите</a:t>
            </a:r>
            <a:r>
              <a:rPr lang="ru-RU" dirty="0"/>
              <a:t> си </a:t>
            </a:r>
            <a:r>
              <a:rPr lang="ru-RU" dirty="0" err="1"/>
              <a:t>приемущества</a:t>
            </a:r>
            <a:r>
              <a:rPr lang="ru-RU" dirty="0"/>
              <a:t>. То не само води до </a:t>
            </a:r>
            <a:r>
              <a:rPr lang="ru-RU" dirty="0" err="1"/>
              <a:t>значителни</a:t>
            </a:r>
            <a:r>
              <a:rPr lang="ru-RU" dirty="0"/>
              <a:t> </a:t>
            </a:r>
            <a:r>
              <a:rPr lang="ru-RU" dirty="0" err="1"/>
              <a:t>икономии</a:t>
            </a:r>
            <a:r>
              <a:rPr lang="ru-RU" dirty="0"/>
              <a:t> в </a:t>
            </a:r>
            <a:r>
              <a:rPr lang="ru-RU" dirty="0" err="1"/>
              <a:t>потреблението</a:t>
            </a:r>
            <a:r>
              <a:rPr lang="ru-RU" dirty="0"/>
              <a:t> на </a:t>
            </a:r>
            <a:r>
              <a:rPr lang="ru-RU" dirty="0" err="1"/>
              <a:t>енергия</a:t>
            </a:r>
            <a:r>
              <a:rPr lang="ru-RU" dirty="0"/>
              <a:t> за отопление, но </a:t>
            </a:r>
            <a:r>
              <a:rPr lang="ru-RU" dirty="0" err="1"/>
              <a:t>създава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по-добър</a:t>
            </a:r>
            <a:r>
              <a:rPr lang="ru-RU" dirty="0"/>
              <a:t> комфорт и щади </a:t>
            </a:r>
            <a:r>
              <a:rPr lang="ru-RU" dirty="0" err="1"/>
              <a:t>природата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6ED06C-6201-4BB7-B79B-784AAF65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5011">
            <a:off x="5551126" y="1768047"/>
            <a:ext cx="6717383" cy="39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B26B6-06DF-4CB8-B4BD-92787AE9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5985B6-3B12-425C-BB02-C8D98B1A4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175003"/>
            <a:ext cx="9905999" cy="258628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Нормативните</a:t>
            </a:r>
            <a:r>
              <a:rPr lang="ru-RU" dirty="0"/>
              <a:t> </a:t>
            </a:r>
            <a:r>
              <a:rPr lang="ru-RU" dirty="0" err="1"/>
              <a:t>изисквания</a:t>
            </a:r>
            <a:r>
              <a:rPr lang="ru-RU" dirty="0"/>
              <a:t> в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постоянно </a:t>
            </a:r>
            <a:r>
              <a:rPr lang="ru-RU" dirty="0" err="1"/>
              <a:t>нарастват</a:t>
            </a:r>
            <a:r>
              <a:rPr lang="ru-RU" dirty="0"/>
              <a:t>, за да отговорят на </a:t>
            </a:r>
            <a:r>
              <a:rPr lang="ru-RU" dirty="0" err="1"/>
              <a:t>новите</a:t>
            </a:r>
            <a:r>
              <a:rPr lang="ru-RU" dirty="0"/>
              <a:t> </a:t>
            </a:r>
            <a:r>
              <a:rPr lang="ru-RU" dirty="0" err="1"/>
              <a:t>по-високи</a:t>
            </a:r>
            <a:r>
              <a:rPr lang="ru-RU" dirty="0"/>
              <a:t> критерии за комфорт, за </a:t>
            </a:r>
            <a:r>
              <a:rPr lang="ru-RU" dirty="0" err="1"/>
              <a:t>опазване</a:t>
            </a:r>
            <a:r>
              <a:rPr lang="ru-RU" dirty="0"/>
              <a:t> на </a:t>
            </a:r>
            <a:r>
              <a:rPr lang="ru-RU" dirty="0" err="1"/>
              <a:t>околната</a:t>
            </a:r>
            <a:r>
              <a:rPr lang="ru-RU" dirty="0"/>
              <a:t> среда и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емисиите</a:t>
            </a:r>
            <a:r>
              <a:rPr lang="ru-RU" dirty="0"/>
              <a:t> на </a:t>
            </a:r>
            <a:r>
              <a:rPr lang="ru-RU" dirty="0" err="1"/>
              <a:t>въглероден</a:t>
            </a:r>
            <a:r>
              <a:rPr lang="ru-RU" dirty="0"/>
              <a:t> диоксид, а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и за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потреблението</a:t>
            </a:r>
            <a:r>
              <a:rPr lang="ru-RU" dirty="0"/>
              <a:t> на </a:t>
            </a:r>
            <a:r>
              <a:rPr lang="ru-RU" dirty="0" err="1"/>
              <a:t>енергия</a:t>
            </a:r>
            <a:r>
              <a:rPr lang="ru-RU" dirty="0"/>
              <a:t> за отопление, </a:t>
            </a:r>
            <a:r>
              <a:rPr lang="ru-RU" dirty="0" err="1"/>
              <a:t>стремейки</a:t>
            </a:r>
            <a:r>
              <a:rPr lang="ru-RU" dirty="0"/>
              <a:t> се да </a:t>
            </a:r>
            <a:r>
              <a:rPr lang="ru-RU" dirty="0" err="1"/>
              <a:t>постигнат</a:t>
            </a:r>
            <a:r>
              <a:rPr lang="ru-RU" dirty="0"/>
              <a:t> целите </a:t>
            </a:r>
            <a:r>
              <a:rPr lang="ru-RU" dirty="0" err="1"/>
              <a:t>заложени</a:t>
            </a:r>
            <a:r>
              <a:rPr lang="ru-RU" dirty="0"/>
              <a:t> в </a:t>
            </a:r>
            <a:r>
              <a:rPr lang="ru-RU" dirty="0" err="1"/>
              <a:t>Европейската</a:t>
            </a:r>
            <a:r>
              <a:rPr lang="ru-RU" dirty="0"/>
              <a:t> Директива 2020.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9EBB14-6F03-4CC1-9749-0B5C7F9F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7" y="581042"/>
            <a:ext cx="5399942" cy="3593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A472A3-8C36-4D8D-8A01-7BD418F23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7214">
            <a:off x="6647235" y="827667"/>
            <a:ext cx="4879277" cy="29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F3EEC-53E2-4F91-A5D8-F3AA341E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34290-9FD8-44EA-9448-E8415872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984738"/>
            <a:ext cx="4723057" cy="4062047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Концепцията</a:t>
            </a:r>
            <a:r>
              <a:rPr lang="ru-RU" dirty="0"/>
              <a:t> за „</a:t>
            </a:r>
            <a:r>
              <a:rPr lang="ru-RU" dirty="0" err="1"/>
              <a:t>Пасивната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” е логично </a:t>
            </a:r>
            <a:r>
              <a:rPr lang="ru-RU" dirty="0" err="1"/>
              <a:t>продължение</a:t>
            </a:r>
            <a:r>
              <a:rPr lang="ru-RU" dirty="0"/>
              <a:t> на </a:t>
            </a:r>
            <a:r>
              <a:rPr lang="ru-RU" dirty="0" err="1"/>
              <a:t>идеята</a:t>
            </a:r>
            <a:r>
              <a:rPr lang="ru-RU" dirty="0"/>
              <a:t> за „</a:t>
            </a:r>
            <a:r>
              <a:rPr lang="ru-RU" dirty="0" err="1"/>
              <a:t>нискоенергийните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”,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обаче</a:t>
            </a:r>
            <a:r>
              <a:rPr lang="ru-RU" dirty="0"/>
              <a:t> вече </a:t>
            </a:r>
            <a:r>
              <a:rPr lang="ru-RU" dirty="0" err="1"/>
              <a:t>дефинира</a:t>
            </a:r>
            <a:r>
              <a:rPr lang="ru-RU" dirty="0"/>
              <a:t>, </a:t>
            </a:r>
            <a:r>
              <a:rPr lang="ru-RU" dirty="0" err="1"/>
              <a:t>обединява</a:t>
            </a:r>
            <a:r>
              <a:rPr lang="ru-RU" dirty="0"/>
              <a:t> и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конкретни</a:t>
            </a:r>
            <a:r>
              <a:rPr lang="ru-RU" dirty="0"/>
              <a:t> критерии, при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покриват</a:t>
            </a:r>
            <a:r>
              <a:rPr lang="ru-RU" dirty="0"/>
              <a:t> </a:t>
            </a:r>
            <a:r>
              <a:rPr lang="ru-RU" dirty="0" err="1"/>
              <a:t>изискванията</a:t>
            </a:r>
            <a:r>
              <a:rPr lang="ru-RU" dirty="0"/>
              <a:t> на Стандарта за „</a:t>
            </a:r>
            <a:r>
              <a:rPr lang="ru-RU" dirty="0" err="1"/>
              <a:t>Пасивната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4D6A1D-8FCD-43CA-8593-9BA8CCD5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3734">
            <a:off x="-225669" y="3156735"/>
            <a:ext cx="4372992" cy="261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CE8D16-7A4B-450E-A823-D624153AC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705">
            <a:off x="8216235" y="3526614"/>
            <a:ext cx="3915592" cy="30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E5880-14E3-450A-AF6E-7137EC53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2356A-A260-4958-ADF6-79EC7C17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18518"/>
            <a:ext cx="9905999" cy="2384059"/>
          </a:xfrm>
        </p:spPr>
        <p:txBody>
          <a:bodyPr/>
          <a:lstStyle/>
          <a:p>
            <a:r>
              <a:rPr lang="ru-RU" dirty="0" err="1"/>
              <a:t>Създаден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1992г. от Д-р </a:t>
            </a:r>
            <a:r>
              <a:rPr lang="ru-RU" dirty="0" err="1"/>
              <a:t>Волфганг</a:t>
            </a:r>
            <a:r>
              <a:rPr lang="ru-RU" dirty="0"/>
              <a:t> </a:t>
            </a:r>
            <a:r>
              <a:rPr lang="ru-RU" dirty="0" err="1"/>
              <a:t>Файст</a:t>
            </a:r>
            <a:r>
              <a:rPr lang="ru-RU" dirty="0"/>
              <a:t>, </a:t>
            </a:r>
            <a:r>
              <a:rPr lang="ru-RU" dirty="0" err="1"/>
              <a:t>основател</a:t>
            </a:r>
            <a:r>
              <a:rPr lang="ru-RU" dirty="0"/>
              <a:t> и </a:t>
            </a:r>
            <a:r>
              <a:rPr lang="ru-RU" dirty="0" err="1"/>
              <a:t>ръководител</a:t>
            </a:r>
            <a:r>
              <a:rPr lang="ru-RU" dirty="0"/>
              <a:t> на Института за </a:t>
            </a:r>
            <a:r>
              <a:rPr lang="ru-RU" dirty="0" err="1"/>
              <a:t>Пасивни</a:t>
            </a:r>
            <a:r>
              <a:rPr lang="ru-RU" dirty="0"/>
              <a:t> </a:t>
            </a:r>
            <a:r>
              <a:rPr lang="ru-RU" dirty="0" err="1"/>
              <a:t>Къщи</a:t>
            </a:r>
            <a:r>
              <a:rPr lang="ru-RU" dirty="0"/>
              <a:t> в </a:t>
            </a:r>
            <a:r>
              <a:rPr lang="ru-RU" dirty="0" err="1"/>
              <a:t>Дармщат</a:t>
            </a:r>
            <a:r>
              <a:rPr lang="ru-RU" dirty="0"/>
              <a:t>, Германия, стандарта </a:t>
            </a:r>
            <a:r>
              <a:rPr lang="ru-RU" dirty="0" err="1"/>
              <a:t>бързо</a:t>
            </a:r>
            <a:r>
              <a:rPr lang="ru-RU" dirty="0"/>
              <a:t> </a:t>
            </a:r>
            <a:r>
              <a:rPr lang="ru-RU" dirty="0" err="1"/>
              <a:t>навлиза</a:t>
            </a:r>
            <a:r>
              <a:rPr lang="ru-RU" dirty="0"/>
              <a:t> в много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в момента вече </a:t>
            </a:r>
            <a:r>
              <a:rPr lang="ru-RU" dirty="0" err="1"/>
              <a:t>има</a:t>
            </a:r>
            <a:r>
              <a:rPr lang="ru-RU" dirty="0"/>
              <a:t> над 40 000 </a:t>
            </a:r>
            <a:r>
              <a:rPr lang="ru-RU" dirty="0" err="1"/>
              <a:t>сгради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отговарят</a:t>
            </a:r>
            <a:r>
              <a:rPr lang="ru-RU" dirty="0"/>
              <a:t> на </a:t>
            </a:r>
            <a:r>
              <a:rPr lang="ru-RU" dirty="0" err="1"/>
              <a:t>критериите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водещ</a:t>
            </a:r>
            <a:r>
              <a:rPr lang="ru-RU" dirty="0"/>
              <a:t> </a:t>
            </a:r>
            <a:r>
              <a:rPr lang="ru-RU" dirty="0" err="1"/>
              <a:t>нискоенергиен</a:t>
            </a:r>
            <a:r>
              <a:rPr lang="ru-RU" dirty="0"/>
              <a:t> стандарт.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F0879-D33F-4DBE-A778-F4EB6FDD7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29" y="2734408"/>
            <a:ext cx="3858724" cy="38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6F6A1-F3CF-41BF-B0C8-3C271998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51CDD-9D6C-4202-A597-0A3FFF94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03385"/>
            <a:ext cx="9905999" cy="324436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Същественото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отличава</a:t>
            </a:r>
            <a:r>
              <a:rPr lang="ru-RU" dirty="0"/>
              <a:t> Стандарта за „</a:t>
            </a:r>
            <a:r>
              <a:rPr lang="ru-RU" dirty="0" err="1"/>
              <a:t>Пасивната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” от „</a:t>
            </a:r>
            <a:r>
              <a:rPr lang="ru-RU" dirty="0" err="1"/>
              <a:t>нискоенергийната</a:t>
            </a:r>
            <a:r>
              <a:rPr lang="ru-RU" dirty="0"/>
              <a:t> </a:t>
            </a:r>
            <a:r>
              <a:rPr lang="ru-RU" dirty="0" err="1"/>
              <a:t>сграда</a:t>
            </a:r>
            <a:r>
              <a:rPr lang="ru-RU" dirty="0"/>
              <a:t>” е </a:t>
            </a:r>
            <a:r>
              <a:rPr lang="ru-RU" dirty="0" err="1"/>
              <a:t>стремежа</a:t>
            </a:r>
            <a:r>
              <a:rPr lang="ru-RU" dirty="0"/>
              <a:t> за </a:t>
            </a:r>
            <a:r>
              <a:rPr lang="ru-RU" dirty="0" err="1"/>
              <a:t>максимално</a:t>
            </a:r>
            <a:r>
              <a:rPr lang="ru-RU" dirty="0"/>
              <a:t> </a:t>
            </a:r>
            <a:r>
              <a:rPr lang="ru-RU" dirty="0" err="1"/>
              <a:t>оползотворяване</a:t>
            </a:r>
            <a:r>
              <a:rPr lang="ru-RU" dirty="0"/>
              <a:t> на </a:t>
            </a:r>
            <a:r>
              <a:rPr lang="ru-RU" dirty="0" err="1"/>
              <a:t>топлината</a:t>
            </a:r>
            <a:r>
              <a:rPr lang="ru-RU" dirty="0"/>
              <a:t> от </a:t>
            </a:r>
            <a:r>
              <a:rPr lang="ru-RU" dirty="0" err="1"/>
              <a:t>слънцето</a:t>
            </a:r>
            <a:r>
              <a:rPr lang="ru-RU" dirty="0"/>
              <a:t> и </a:t>
            </a:r>
            <a:r>
              <a:rPr lang="ru-RU" dirty="0" err="1"/>
              <a:t>намаляването</a:t>
            </a:r>
            <a:r>
              <a:rPr lang="ru-RU" dirty="0"/>
              <a:t> на </a:t>
            </a:r>
            <a:r>
              <a:rPr lang="ru-RU" dirty="0" err="1"/>
              <a:t>потреблението</a:t>
            </a:r>
            <a:r>
              <a:rPr lang="ru-RU" dirty="0"/>
              <a:t> на </a:t>
            </a:r>
            <a:r>
              <a:rPr lang="ru-RU" dirty="0" err="1"/>
              <a:t>енергия</a:t>
            </a:r>
            <a:r>
              <a:rPr lang="ru-RU" dirty="0"/>
              <a:t> за отопление под 15  </a:t>
            </a:r>
            <a:r>
              <a:rPr lang="ru-RU" dirty="0" err="1"/>
              <a:t>kWh</a:t>
            </a:r>
            <a:r>
              <a:rPr lang="ru-RU" dirty="0"/>
              <a:t>/m2 за година, чрез </a:t>
            </a:r>
            <a:r>
              <a:rPr lang="ru-RU" dirty="0" err="1"/>
              <a:t>хармонична</a:t>
            </a:r>
            <a:r>
              <a:rPr lang="ru-RU" dirty="0"/>
              <a:t> система от </a:t>
            </a:r>
            <a:r>
              <a:rPr lang="ru-RU" dirty="0" err="1"/>
              <a:t>екипно</a:t>
            </a:r>
            <a:r>
              <a:rPr lang="ru-RU" dirty="0"/>
              <a:t> </a:t>
            </a:r>
            <a:r>
              <a:rPr lang="ru-RU" dirty="0" err="1"/>
              <a:t>проектиране</a:t>
            </a:r>
            <a:r>
              <a:rPr lang="ru-RU" dirty="0"/>
              <a:t> (</a:t>
            </a:r>
            <a:r>
              <a:rPr lang="ru-RU" dirty="0" err="1"/>
              <a:t>въздухонепроницаемост</a:t>
            </a:r>
            <a:r>
              <a:rPr lang="ru-RU" dirty="0"/>
              <a:t> 0.6 -1ч, </a:t>
            </a:r>
            <a:r>
              <a:rPr lang="ru-RU" dirty="0" err="1"/>
              <a:t>проектиране</a:t>
            </a:r>
            <a:r>
              <a:rPr lang="ru-RU" dirty="0"/>
              <a:t> без </a:t>
            </a:r>
            <a:r>
              <a:rPr lang="ru-RU" dirty="0" err="1"/>
              <a:t>термомостове</a:t>
            </a:r>
            <a:r>
              <a:rPr lang="ru-RU" dirty="0"/>
              <a:t>) и </a:t>
            </a:r>
            <a:r>
              <a:rPr lang="ru-RU" dirty="0" err="1"/>
              <a:t>използване</a:t>
            </a:r>
            <a:r>
              <a:rPr lang="ru-RU" dirty="0"/>
              <a:t> </a:t>
            </a:r>
            <a:r>
              <a:rPr lang="ru-RU" dirty="0" err="1"/>
              <a:t>основно</a:t>
            </a:r>
            <a:r>
              <a:rPr lang="ru-RU" dirty="0"/>
              <a:t> на </a:t>
            </a:r>
            <a:r>
              <a:rPr lang="ru-RU" dirty="0" err="1"/>
              <a:t>пасивни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(U-</a:t>
            </a:r>
            <a:r>
              <a:rPr lang="ru-RU" dirty="0" err="1"/>
              <a:t>стойности</a:t>
            </a:r>
            <a:r>
              <a:rPr lang="ru-RU" dirty="0"/>
              <a:t> на </a:t>
            </a:r>
            <a:r>
              <a:rPr lang="ru-RU" dirty="0" err="1"/>
              <a:t>обвивката</a:t>
            </a:r>
            <a:r>
              <a:rPr lang="ru-RU" dirty="0"/>
              <a:t> под 0.15 W/m²K, U-</a:t>
            </a:r>
            <a:r>
              <a:rPr lang="ru-RU" dirty="0" err="1"/>
              <a:t>стойности</a:t>
            </a:r>
            <a:r>
              <a:rPr lang="ru-RU" dirty="0"/>
              <a:t> на </a:t>
            </a:r>
            <a:r>
              <a:rPr lang="ru-RU" dirty="0" err="1"/>
              <a:t>прозорците</a:t>
            </a:r>
            <a:r>
              <a:rPr lang="ru-RU" dirty="0"/>
              <a:t> и </a:t>
            </a:r>
            <a:r>
              <a:rPr lang="ru-RU" dirty="0" err="1"/>
              <a:t>вратите</a:t>
            </a:r>
            <a:r>
              <a:rPr lang="ru-RU" dirty="0"/>
              <a:t> под 0.85 W/m²K , </a:t>
            </a:r>
            <a:r>
              <a:rPr lang="ru-RU" dirty="0" err="1"/>
              <a:t>ефективност</a:t>
            </a:r>
            <a:r>
              <a:rPr lang="ru-RU" dirty="0"/>
              <a:t> на </a:t>
            </a:r>
            <a:r>
              <a:rPr lang="ru-RU" dirty="0" err="1"/>
              <a:t>топлинната</a:t>
            </a:r>
            <a:r>
              <a:rPr lang="ru-RU" dirty="0"/>
              <a:t> рекуперация на </a:t>
            </a:r>
            <a:r>
              <a:rPr lang="ru-RU" dirty="0" err="1"/>
              <a:t>въздуха</a:t>
            </a:r>
            <a:r>
              <a:rPr lang="ru-RU" dirty="0"/>
              <a:t> над 75%)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759C54-D4B6-4170-9C20-F0AD3753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473" y="3782912"/>
            <a:ext cx="4828565" cy="28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35</TotalTime>
  <Words>549</Words>
  <Application>Microsoft Office PowerPoint</Application>
  <PresentationFormat>По избор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Circuit</vt:lpstr>
      <vt:lpstr>Енергийно ефективна сграда</vt:lpstr>
      <vt:lpstr>Какво е енергийна егективност?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Край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Енергийно ефективна сграда</dc:title>
  <dc:creator>Nikola Kalchev</dc:creator>
  <cp:lastModifiedBy>Windows User</cp:lastModifiedBy>
  <cp:revision>12</cp:revision>
  <dcterms:created xsi:type="dcterms:W3CDTF">2018-06-27T03:32:32Z</dcterms:created>
  <dcterms:modified xsi:type="dcterms:W3CDTF">2018-06-27T06:41:06Z</dcterms:modified>
</cp:coreProperties>
</file>