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58" r:id="rId5"/>
    <p:sldId id="259" r:id="rId6"/>
    <p:sldId id="262" r:id="rId7"/>
    <p:sldId id="260" r:id="rId8"/>
    <p:sldId id="266" r:id="rId9"/>
    <p:sldId id="265" r:id="rId10"/>
    <p:sldId id="261" r:id="rId11"/>
    <p:sldId id="267" r:id="rId12"/>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8.5.2020 г.</a:t>
            </a:fld>
            <a:endParaRPr lang="bg-BG"/>
          </a:p>
        </p:txBody>
      </p:sp>
      <p:sp>
        <p:nvSpPr>
          <p:cNvPr id="5" name="Footer Placeholder 4"/>
          <p:cNvSpPr>
            <a:spLocks noGrp="1"/>
          </p:cNvSpPr>
          <p:nvPr>
            <p:ph type="ftr" sz="quarter" idx="11"/>
          </p:nvPr>
        </p:nvSpPr>
        <p:spPr/>
        <p:txBody>
          <a:bodyPr/>
          <a:lstStyle/>
          <a:p>
            <a:endParaRPr lang="bg-BG"/>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53F3F3C-A60D-426C-8F94-912700854F7B}" type="slidenum">
              <a:rPr lang="bg-BG" smtClean="0"/>
              <a:t>‹#›</a:t>
            </a:fld>
            <a:endParaRPr lang="bg-BG"/>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8.5.2020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3CC536-4F3D-4E22-A9F1-A3C6D40310AC}" type="datetimeFigureOut">
              <a:rPr lang="bg-BG" smtClean="0"/>
              <a:t>8.5.2020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8.5.2020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73CC536-4F3D-4E22-A9F1-A3C6D40310AC}" type="datetimeFigureOut">
              <a:rPr lang="bg-BG" smtClean="0"/>
              <a:t>8.5.2020 г.</a:t>
            </a:fld>
            <a:endParaRPr lang="bg-BG"/>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3F3F3C-A60D-426C-8F94-912700854F7B}" type="slidenum">
              <a:rPr lang="bg-BG" smtClean="0"/>
              <a:t>‹#›</a:t>
            </a:fld>
            <a:endParaRPr lang="bg-BG"/>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3CC536-4F3D-4E22-A9F1-A3C6D40310AC}" type="datetimeFigureOut">
              <a:rPr lang="bg-BG" smtClean="0"/>
              <a:t>8.5.2020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73CC536-4F3D-4E22-A9F1-A3C6D40310AC}" type="datetimeFigureOut">
              <a:rPr lang="bg-BG" smtClean="0"/>
              <a:t>8.5.2020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73CC536-4F3D-4E22-A9F1-A3C6D40310AC}" type="datetimeFigureOut">
              <a:rPr lang="bg-BG" smtClean="0"/>
              <a:t>8.5.2020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273CC536-4F3D-4E22-A9F1-A3C6D40310AC}" type="datetimeFigureOut">
              <a:rPr lang="bg-BG" smtClean="0"/>
              <a:t>8.5.2020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53F3F3C-A60D-426C-8F94-912700854F7B}" type="slidenum">
              <a:rPr lang="bg-BG" smtClean="0"/>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73CC536-4F3D-4E22-A9F1-A3C6D40310AC}" type="datetimeFigureOut">
              <a:rPr lang="bg-BG" smtClean="0"/>
              <a:t>8.5.2020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273CC536-4F3D-4E22-A9F1-A3C6D40310AC}" type="datetimeFigureOut">
              <a:rPr lang="bg-BG" smtClean="0"/>
              <a:t>8.5.2020 г.</a:t>
            </a:fld>
            <a:endParaRPr lang="bg-BG"/>
          </a:p>
        </p:txBody>
      </p:sp>
      <p:sp>
        <p:nvSpPr>
          <p:cNvPr id="7" name="Slide Number Placeholder 6"/>
          <p:cNvSpPr>
            <a:spLocks noGrp="1"/>
          </p:cNvSpPr>
          <p:nvPr>
            <p:ph type="sldNum" sz="quarter" idx="12"/>
          </p:nvPr>
        </p:nvSpPr>
        <p:spPr/>
        <p:txBody>
          <a:bodyPr/>
          <a:lstStyle/>
          <a:p>
            <a:fld id="{353F3F3C-A60D-426C-8F94-912700854F7B}" type="slidenum">
              <a:rPr lang="bg-BG" smtClean="0"/>
              <a:t>‹#›</a:t>
            </a:fld>
            <a:endParaRPr lang="bg-BG"/>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bg-BG"/>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273CC536-4F3D-4E22-A9F1-A3C6D40310AC}" type="datetimeFigureOut">
              <a:rPr lang="bg-BG" smtClean="0"/>
              <a:t>8.5.2020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353F3F3C-A60D-426C-8F94-912700854F7B}" type="slidenum">
              <a:rPr lang="bg-BG" smtClean="0"/>
              <a:t>‹#›</a:t>
            </a:fld>
            <a:endParaRPr lang="bg-BG"/>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805" y="4648200"/>
            <a:ext cx="6553200" cy="1373088"/>
          </a:xfrm>
        </p:spPr>
        <p:txBody>
          <a:bodyPr>
            <a:normAutofit/>
          </a:bodyPr>
          <a:lstStyle/>
          <a:p>
            <a:r>
              <a:rPr lang="bg-BG" dirty="0" smtClean="0"/>
              <a:t>Презентация изработена от</a:t>
            </a:r>
          </a:p>
          <a:p>
            <a:r>
              <a:rPr lang="bg-BG" dirty="0" smtClean="0"/>
              <a:t> Димитър Стефанов </a:t>
            </a:r>
            <a:r>
              <a:rPr lang="bg-BG" dirty="0"/>
              <a:t> </a:t>
            </a:r>
            <a:r>
              <a:rPr lang="en-US" dirty="0" smtClean="0"/>
              <a:t> X </a:t>
            </a:r>
            <a:r>
              <a:rPr lang="bg-BG" dirty="0" smtClean="0"/>
              <a:t>А клас</a:t>
            </a:r>
            <a:endParaRPr lang="en-US" dirty="0" smtClean="0"/>
          </a:p>
          <a:p>
            <a:endParaRPr lang="en-US" dirty="0"/>
          </a:p>
        </p:txBody>
      </p:sp>
      <p:sp>
        <p:nvSpPr>
          <p:cNvPr id="2" name="Title 1"/>
          <p:cNvSpPr>
            <a:spLocks noGrp="1"/>
          </p:cNvSpPr>
          <p:nvPr>
            <p:ph type="ctrTitle"/>
          </p:nvPr>
        </p:nvSpPr>
        <p:spPr/>
        <p:txBody>
          <a:bodyPr/>
          <a:lstStyle/>
          <a:p>
            <a:r>
              <a:rPr lang="bg-BG" dirty="0" smtClean="0"/>
              <a:t>Да опознаем Европа</a:t>
            </a:r>
            <a:endParaRPr lang="bg-BG" dirty="0"/>
          </a:p>
        </p:txBody>
      </p:sp>
    </p:spTree>
    <p:extLst>
      <p:ext uri="{BB962C8B-B14F-4D97-AF65-F5344CB8AC3E}">
        <p14:creationId xmlns:p14="http://schemas.microsoft.com/office/powerpoint/2010/main" val="42297947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ЕЗИЦИТЕ В ЕВРОПА</a:t>
            </a:r>
            <a:endParaRPr lang="bg-BG" dirty="0"/>
          </a:p>
        </p:txBody>
      </p:sp>
      <p:sp>
        <p:nvSpPr>
          <p:cNvPr id="3" name="Content Placeholder 2"/>
          <p:cNvSpPr>
            <a:spLocks noGrp="1"/>
          </p:cNvSpPr>
          <p:nvPr>
            <p:ph idx="1"/>
          </p:nvPr>
        </p:nvSpPr>
        <p:spPr>
          <a:xfrm>
            <a:off x="323528" y="1700808"/>
            <a:ext cx="3528392" cy="4896544"/>
          </a:xfrm>
        </p:spPr>
        <p:txBody>
          <a:bodyPr>
            <a:normAutofit fontScale="92500" lnSpcReduction="10000"/>
          </a:bodyPr>
          <a:lstStyle/>
          <a:p>
            <a:r>
              <a:rPr lang="bg-BG" dirty="0"/>
              <a:t>Хората в Европа говорят множество различни езици</a:t>
            </a:r>
            <a:r>
              <a:rPr lang="bg-BG" dirty="0" smtClean="0"/>
              <a:t>.</a:t>
            </a:r>
            <a:endParaRPr lang="en-US" dirty="0" smtClean="0"/>
          </a:p>
          <a:p>
            <a:r>
              <a:rPr lang="en-US" dirty="0" smtClean="0"/>
              <a:t>24 </a:t>
            </a:r>
            <a:r>
              <a:rPr lang="bg-BG" dirty="0" smtClean="0"/>
              <a:t>официално признатите езици в ЕС</a:t>
            </a:r>
          </a:p>
          <a:p>
            <a:r>
              <a:rPr lang="bg-BG" dirty="0" smtClean="0"/>
              <a:t> </a:t>
            </a:r>
            <a:r>
              <a:rPr lang="bg-BG" dirty="0"/>
              <a:t>Повечето от тях спадат към една от трите големи езикови групи, или „семейства“: германско, славянско и </a:t>
            </a:r>
            <a:r>
              <a:rPr lang="bg-BG" dirty="0" smtClean="0"/>
              <a:t>романско.</a:t>
            </a:r>
            <a:r>
              <a:rPr lang="bg-BG" dirty="0"/>
              <a:t> </a:t>
            </a:r>
          </a:p>
          <a:p>
            <a:endParaRPr lang="bg-BG" dirty="0"/>
          </a:p>
        </p:txBody>
      </p:sp>
      <p:sp>
        <p:nvSpPr>
          <p:cNvPr id="4" name="Rectangle 3"/>
          <p:cNvSpPr/>
          <p:nvPr/>
        </p:nvSpPr>
        <p:spPr>
          <a:xfrm>
            <a:off x="4283968" y="1134664"/>
            <a:ext cx="4860032" cy="5632311"/>
          </a:xfrm>
          <a:prstGeom prst="rect">
            <a:avLst/>
          </a:prstGeom>
        </p:spPr>
        <p:txBody>
          <a:bodyPr wrap="square">
            <a:spAutoFit/>
          </a:bodyPr>
          <a:lstStyle/>
          <a:p>
            <a:r>
              <a:rPr lang="bg-BG" dirty="0"/>
              <a:t>ГЕРМАНСКИ</a:t>
            </a:r>
          </a:p>
          <a:p>
            <a:r>
              <a:rPr lang="bg-BG" dirty="0" smtClean="0"/>
              <a:t>Датски </a:t>
            </a:r>
            <a:r>
              <a:rPr lang="en-US" dirty="0" smtClean="0"/>
              <a:t>               -</a:t>
            </a:r>
            <a:r>
              <a:rPr lang="bg-BG" dirty="0" smtClean="0"/>
              <a:t> </a:t>
            </a:r>
            <a:r>
              <a:rPr lang="en-US" dirty="0" err="1" smtClean="0"/>
              <a:t>Godmorgen</a:t>
            </a:r>
            <a:endParaRPr lang="bg-BG" dirty="0"/>
          </a:p>
          <a:p>
            <a:r>
              <a:rPr lang="bg-BG" dirty="0" smtClean="0"/>
              <a:t>Нидерландски</a:t>
            </a:r>
            <a:r>
              <a:rPr lang="en-US" dirty="0" smtClean="0"/>
              <a:t>  - </a:t>
            </a:r>
            <a:r>
              <a:rPr lang="en-US" dirty="0" err="1" smtClean="0"/>
              <a:t>Goedemorgen</a:t>
            </a:r>
            <a:endParaRPr lang="bg-BG" dirty="0"/>
          </a:p>
          <a:p>
            <a:r>
              <a:rPr lang="bg-BG" dirty="0" smtClean="0"/>
              <a:t>Английски</a:t>
            </a:r>
            <a:r>
              <a:rPr lang="en-US" dirty="0"/>
              <a:t> </a:t>
            </a:r>
            <a:r>
              <a:rPr lang="en-US" dirty="0" smtClean="0"/>
              <a:t>	- Good morning</a:t>
            </a:r>
            <a:endParaRPr lang="bg-BG" dirty="0"/>
          </a:p>
          <a:p>
            <a:r>
              <a:rPr lang="bg-BG" dirty="0" smtClean="0"/>
              <a:t>Немски</a:t>
            </a:r>
            <a:r>
              <a:rPr lang="en-US" dirty="0"/>
              <a:t> </a:t>
            </a:r>
            <a:r>
              <a:rPr lang="en-US" dirty="0" smtClean="0"/>
              <a:t>	- </a:t>
            </a:r>
            <a:r>
              <a:rPr lang="en-US" dirty="0" err="1" smtClean="0"/>
              <a:t>Guten</a:t>
            </a:r>
            <a:r>
              <a:rPr lang="en-US" dirty="0" smtClean="0"/>
              <a:t> </a:t>
            </a:r>
            <a:r>
              <a:rPr lang="en-US" dirty="0" err="1" smtClean="0"/>
              <a:t>Morgen</a:t>
            </a:r>
            <a:endParaRPr lang="bg-BG" dirty="0"/>
          </a:p>
          <a:p>
            <a:r>
              <a:rPr lang="bg-BG" dirty="0" smtClean="0"/>
              <a:t>Шведски </a:t>
            </a:r>
            <a:r>
              <a:rPr lang="en-US" dirty="0" smtClean="0"/>
              <a:t>	- God </a:t>
            </a:r>
            <a:r>
              <a:rPr lang="en-US" dirty="0" err="1" smtClean="0"/>
              <a:t>morgon</a:t>
            </a:r>
            <a:r>
              <a:rPr lang="en-US" dirty="0" smtClean="0"/>
              <a:t> </a:t>
            </a:r>
            <a:endParaRPr lang="bg-BG" dirty="0" smtClean="0"/>
          </a:p>
          <a:p>
            <a:r>
              <a:rPr lang="bg-BG" dirty="0" smtClean="0"/>
              <a:t> </a:t>
            </a:r>
          </a:p>
          <a:p>
            <a:r>
              <a:rPr lang="bg-BG" dirty="0" smtClean="0"/>
              <a:t>РОМАНСКИ    </a:t>
            </a:r>
          </a:p>
          <a:p>
            <a:r>
              <a:rPr lang="bg-BG" dirty="0" smtClean="0"/>
              <a:t>Френски</a:t>
            </a:r>
            <a:r>
              <a:rPr lang="en-US" dirty="0"/>
              <a:t> </a:t>
            </a:r>
            <a:r>
              <a:rPr lang="en-US" dirty="0" smtClean="0"/>
              <a:t>	-</a:t>
            </a:r>
            <a:r>
              <a:rPr lang="bg-BG" dirty="0" smtClean="0"/>
              <a:t> </a:t>
            </a:r>
            <a:r>
              <a:rPr lang="en-US" dirty="0" smtClean="0"/>
              <a:t>Bonjour</a:t>
            </a:r>
            <a:endParaRPr lang="bg-BG" dirty="0"/>
          </a:p>
          <a:p>
            <a:r>
              <a:rPr lang="bg-BG" dirty="0" smtClean="0"/>
              <a:t>Италиански</a:t>
            </a:r>
            <a:r>
              <a:rPr lang="en-US" dirty="0"/>
              <a:t> </a:t>
            </a:r>
            <a:r>
              <a:rPr lang="en-US" dirty="0" smtClean="0"/>
              <a:t>	- </a:t>
            </a:r>
            <a:r>
              <a:rPr lang="en-US" dirty="0" err="1" smtClean="0"/>
              <a:t>Buongiorno</a:t>
            </a:r>
            <a:endParaRPr lang="bg-BG" dirty="0"/>
          </a:p>
          <a:p>
            <a:r>
              <a:rPr lang="bg-BG" dirty="0" smtClean="0"/>
              <a:t>Португалски</a:t>
            </a:r>
            <a:r>
              <a:rPr lang="en-US" dirty="0" smtClean="0"/>
              <a:t> 	- </a:t>
            </a:r>
            <a:r>
              <a:rPr lang="en-US" dirty="0" err="1" smtClean="0"/>
              <a:t>Bom</a:t>
            </a:r>
            <a:r>
              <a:rPr lang="en-US" dirty="0" smtClean="0"/>
              <a:t> </a:t>
            </a:r>
            <a:r>
              <a:rPr lang="en-US" dirty="0" err="1" smtClean="0"/>
              <a:t>dia</a:t>
            </a:r>
            <a:endParaRPr lang="bg-BG" dirty="0"/>
          </a:p>
          <a:p>
            <a:r>
              <a:rPr lang="bg-BG" dirty="0" smtClean="0"/>
              <a:t>Румънски</a:t>
            </a:r>
            <a:r>
              <a:rPr lang="en-US" dirty="0" smtClean="0"/>
              <a:t> 	- Buna </a:t>
            </a:r>
            <a:r>
              <a:rPr lang="en-US" dirty="0" err="1" smtClean="0"/>
              <a:t>dimineata</a:t>
            </a:r>
            <a:endParaRPr lang="bg-BG" dirty="0"/>
          </a:p>
          <a:p>
            <a:r>
              <a:rPr lang="bg-BG" dirty="0" smtClean="0"/>
              <a:t>Испански</a:t>
            </a:r>
            <a:r>
              <a:rPr lang="en-US" dirty="0" smtClean="0"/>
              <a:t> 	- Buenos </a:t>
            </a:r>
            <a:r>
              <a:rPr lang="en-US" dirty="0" err="1" smtClean="0"/>
              <a:t>dias</a:t>
            </a:r>
            <a:endParaRPr lang="bg-BG" dirty="0"/>
          </a:p>
          <a:p>
            <a:r>
              <a:rPr lang="bg-BG" dirty="0"/>
              <a:t> </a:t>
            </a:r>
          </a:p>
          <a:p>
            <a:r>
              <a:rPr lang="bg-BG" dirty="0"/>
              <a:t>СЛАВЯНСКИ</a:t>
            </a:r>
          </a:p>
          <a:p>
            <a:r>
              <a:rPr lang="bg-BG" dirty="0" smtClean="0"/>
              <a:t>Български</a:t>
            </a:r>
            <a:r>
              <a:rPr lang="en-US" dirty="0" smtClean="0"/>
              <a:t> 	</a:t>
            </a:r>
            <a:r>
              <a:rPr lang="bg-BG" dirty="0" smtClean="0"/>
              <a:t>- Добро утро</a:t>
            </a:r>
            <a:endParaRPr lang="bg-BG" dirty="0"/>
          </a:p>
          <a:p>
            <a:r>
              <a:rPr lang="bg-BG" dirty="0" smtClean="0"/>
              <a:t>Чешки </a:t>
            </a:r>
            <a:r>
              <a:rPr lang="en-US" dirty="0"/>
              <a:t>	</a:t>
            </a:r>
            <a:r>
              <a:rPr lang="en-US" dirty="0" smtClean="0"/>
              <a:t>	-</a:t>
            </a:r>
            <a:r>
              <a:rPr lang="bg-BG" dirty="0" smtClean="0"/>
              <a:t> </a:t>
            </a:r>
            <a:r>
              <a:rPr lang="en-US" dirty="0" err="1" smtClean="0"/>
              <a:t>Dobre</a:t>
            </a:r>
            <a:r>
              <a:rPr lang="en-US" dirty="0" smtClean="0"/>
              <a:t> </a:t>
            </a:r>
            <a:r>
              <a:rPr lang="en-US" dirty="0" err="1" smtClean="0"/>
              <a:t>rano</a:t>
            </a:r>
            <a:endParaRPr lang="bg-BG" dirty="0"/>
          </a:p>
          <a:p>
            <a:r>
              <a:rPr lang="bg-BG" dirty="0" smtClean="0"/>
              <a:t>Полски</a:t>
            </a:r>
            <a:r>
              <a:rPr lang="en-US" dirty="0" smtClean="0"/>
              <a:t> 		- </a:t>
            </a:r>
            <a:r>
              <a:rPr lang="en-US" dirty="0" err="1" smtClean="0"/>
              <a:t>Dzien</a:t>
            </a:r>
            <a:r>
              <a:rPr lang="en-US" dirty="0" smtClean="0"/>
              <a:t> </a:t>
            </a:r>
            <a:r>
              <a:rPr lang="en-US" dirty="0" err="1" smtClean="0"/>
              <a:t>dobry</a:t>
            </a:r>
            <a:endParaRPr lang="bg-BG" dirty="0"/>
          </a:p>
          <a:p>
            <a:r>
              <a:rPr lang="bg-BG" dirty="0" smtClean="0"/>
              <a:t>Словашки</a:t>
            </a:r>
            <a:r>
              <a:rPr lang="en-US" dirty="0" smtClean="0"/>
              <a:t> 	- </a:t>
            </a:r>
            <a:r>
              <a:rPr lang="en-US" dirty="0" err="1" smtClean="0"/>
              <a:t>Dobre</a:t>
            </a:r>
            <a:r>
              <a:rPr lang="en-US" dirty="0" smtClean="0"/>
              <a:t> </a:t>
            </a:r>
            <a:r>
              <a:rPr lang="en-US" dirty="0" err="1" smtClean="0"/>
              <a:t>rano</a:t>
            </a:r>
            <a:r>
              <a:rPr lang="en-US" dirty="0" smtClean="0"/>
              <a:t> </a:t>
            </a:r>
            <a:endParaRPr lang="bg-BG" dirty="0"/>
          </a:p>
          <a:p>
            <a:r>
              <a:rPr lang="bg-BG" dirty="0" smtClean="0"/>
              <a:t>Словенски</a:t>
            </a:r>
            <a:r>
              <a:rPr lang="en-US" dirty="0" smtClean="0"/>
              <a:t> 	- </a:t>
            </a:r>
            <a:r>
              <a:rPr lang="en-US" dirty="0" err="1" smtClean="0"/>
              <a:t>Dobro</a:t>
            </a:r>
            <a:r>
              <a:rPr lang="en-US" dirty="0" smtClean="0"/>
              <a:t> </a:t>
            </a:r>
            <a:r>
              <a:rPr lang="en-US" dirty="0" err="1" smtClean="0"/>
              <a:t>jutro</a:t>
            </a:r>
            <a:r>
              <a:rPr lang="en-US" dirty="0" smtClean="0"/>
              <a:t> </a:t>
            </a:r>
            <a:endParaRPr lang="bg-BG" dirty="0"/>
          </a:p>
        </p:txBody>
      </p:sp>
    </p:spTree>
    <p:extLst>
      <p:ext uri="{BB962C8B-B14F-4D97-AF65-F5344CB8AC3E}">
        <p14:creationId xmlns:p14="http://schemas.microsoft.com/office/powerpoint/2010/main" val="250763084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Благодаря за вниманието!</a:t>
            </a:r>
            <a:endParaRPr lang="bg-BG" dirty="0"/>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56520"/>
            <a:ext cx="6696744" cy="4456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50707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2"/>
                                        </p:tgtEl>
                                        <p:attrNameLst>
                                          <p:attrName>style.visibility</p:attrName>
                                        </p:attrNameLst>
                                      </p:cBhvr>
                                      <p:to>
                                        <p:strVal val="visible"/>
                                      </p:to>
                                    </p:set>
                                    <p:animEffect transition="in" filter="fade">
                                      <p:cBhvr>
                                        <p:cTn id="12"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История на европейския съюз:</a:t>
            </a:r>
            <a:br>
              <a:rPr lang="bg-BG" dirty="0" smtClean="0"/>
            </a:br>
            <a:r>
              <a:rPr lang="bg-BG" dirty="0" smtClean="0"/>
              <a:t>Една съвсем нова идея</a:t>
            </a:r>
            <a:endParaRPr lang="bg-BG" dirty="0"/>
          </a:p>
        </p:txBody>
      </p:sp>
      <p:sp>
        <p:nvSpPr>
          <p:cNvPr id="3" name="Content Placeholder 2"/>
          <p:cNvSpPr>
            <a:spLocks noGrp="1"/>
          </p:cNvSpPr>
          <p:nvPr>
            <p:ph idx="1"/>
          </p:nvPr>
        </p:nvSpPr>
        <p:spPr>
          <a:xfrm>
            <a:off x="457200" y="1752600"/>
            <a:ext cx="3682752" cy="4373563"/>
          </a:xfrm>
        </p:spPr>
        <p:txBody>
          <a:bodyPr>
            <a:normAutofit fontScale="92500"/>
          </a:bodyPr>
          <a:lstStyle/>
          <a:p>
            <a:r>
              <a:rPr lang="bg-BG" dirty="0"/>
              <a:t>Втората световна война свършила през 1945г. Един французин на име Жан </a:t>
            </a:r>
            <a:r>
              <a:rPr lang="bg-BG" dirty="0" err="1"/>
              <a:t>Моне</a:t>
            </a:r>
            <a:r>
              <a:rPr lang="bg-BG" dirty="0"/>
              <a:t> предложил много дръзка идея. Франция и Германия да обсъждат и да решават всичко заедно в минната и в стоманодобивната промишленост. </a:t>
            </a:r>
          </a:p>
          <a:p>
            <a:endParaRPr lang="bg-BG"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6401" y="1844823"/>
            <a:ext cx="2700337"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5805263"/>
            <a:ext cx="15113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61084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p:cTn id="23" dur="1000" fill="hold"/>
                                        <p:tgtEl>
                                          <p:spTgt spid="6146"/>
                                        </p:tgtEl>
                                        <p:attrNameLst>
                                          <p:attrName>ppt_w</p:attrName>
                                        </p:attrNameLst>
                                      </p:cBhvr>
                                      <p:tavLst>
                                        <p:tav tm="0">
                                          <p:val>
                                            <p:fltVal val="0"/>
                                          </p:val>
                                        </p:tav>
                                        <p:tav tm="100000">
                                          <p:val>
                                            <p:strVal val="#ppt_w"/>
                                          </p:val>
                                        </p:tav>
                                      </p:tavLst>
                                    </p:anim>
                                    <p:anim calcmode="lin" valueType="num">
                                      <p:cBhvr>
                                        <p:cTn id="24" dur="1000" fill="hold"/>
                                        <p:tgtEl>
                                          <p:spTgt spid="6146"/>
                                        </p:tgtEl>
                                        <p:attrNameLst>
                                          <p:attrName>ppt_h</p:attrName>
                                        </p:attrNameLst>
                                      </p:cBhvr>
                                      <p:tavLst>
                                        <p:tav tm="0">
                                          <p:val>
                                            <p:fltVal val="0"/>
                                          </p:val>
                                        </p:tav>
                                        <p:tav tm="100000">
                                          <p:val>
                                            <p:strVal val="#ppt_h"/>
                                          </p:val>
                                        </p:tav>
                                      </p:tavLst>
                                    </p:anim>
                                    <p:anim calcmode="lin" valueType="num">
                                      <p:cBhvr>
                                        <p:cTn id="25" dur="1000" fill="hold"/>
                                        <p:tgtEl>
                                          <p:spTgt spid="6146"/>
                                        </p:tgtEl>
                                        <p:attrNameLst>
                                          <p:attrName>style.rotation</p:attrName>
                                        </p:attrNameLst>
                                      </p:cBhvr>
                                      <p:tavLst>
                                        <p:tav tm="0">
                                          <p:val>
                                            <p:fltVal val="90"/>
                                          </p:val>
                                        </p:tav>
                                        <p:tav tm="100000">
                                          <p:val>
                                            <p:fltVal val="0"/>
                                          </p:val>
                                        </p:tav>
                                      </p:tavLst>
                                    </p:anim>
                                    <p:animEffect transition="in" filter="fade">
                                      <p:cBhvr>
                                        <p:cTn id="26" dur="1000"/>
                                        <p:tgtEl>
                                          <p:spTgt spid="614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6147"/>
                                        </p:tgtEl>
                                        <p:attrNameLst>
                                          <p:attrName>style.visibility</p:attrName>
                                        </p:attrNameLst>
                                      </p:cBhvr>
                                      <p:to>
                                        <p:strVal val="visible"/>
                                      </p:to>
                                    </p:set>
                                    <p:anim calcmode="lin" valueType="num">
                                      <p:cBhvr>
                                        <p:cTn id="31" dur="1000" fill="hold"/>
                                        <p:tgtEl>
                                          <p:spTgt spid="6147"/>
                                        </p:tgtEl>
                                        <p:attrNameLst>
                                          <p:attrName>ppt_w</p:attrName>
                                        </p:attrNameLst>
                                      </p:cBhvr>
                                      <p:tavLst>
                                        <p:tav tm="0">
                                          <p:val>
                                            <p:fltVal val="0"/>
                                          </p:val>
                                        </p:tav>
                                        <p:tav tm="100000">
                                          <p:val>
                                            <p:strVal val="#ppt_w"/>
                                          </p:val>
                                        </p:tav>
                                      </p:tavLst>
                                    </p:anim>
                                    <p:anim calcmode="lin" valueType="num">
                                      <p:cBhvr>
                                        <p:cTn id="32" dur="1000" fill="hold"/>
                                        <p:tgtEl>
                                          <p:spTgt spid="6147"/>
                                        </p:tgtEl>
                                        <p:attrNameLst>
                                          <p:attrName>ppt_h</p:attrName>
                                        </p:attrNameLst>
                                      </p:cBhvr>
                                      <p:tavLst>
                                        <p:tav tm="0">
                                          <p:val>
                                            <p:fltVal val="0"/>
                                          </p:val>
                                        </p:tav>
                                        <p:tav tm="100000">
                                          <p:val>
                                            <p:strVal val="#ppt_h"/>
                                          </p:val>
                                        </p:tav>
                                      </p:tavLst>
                                    </p:anim>
                                    <p:anim calcmode="lin" valueType="num">
                                      <p:cBhvr>
                                        <p:cTn id="33" dur="1000" fill="hold"/>
                                        <p:tgtEl>
                                          <p:spTgt spid="6147"/>
                                        </p:tgtEl>
                                        <p:attrNameLst>
                                          <p:attrName>style.rotation</p:attrName>
                                        </p:attrNameLst>
                                      </p:cBhvr>
                                      <p:tavLst>
                                        <p:tav tm="0">
                                          <p:val>
                                            <p:fltVal val="90"/>
                                          </p:val>
                                        </p:tav>
                                        <p:tav tm="100000">
                                          <p:val>
                                            <p:fltVal val="0"/>
                                          </p:val>
                                        </p:tav>
                                      </p:tavLst>
                                    </p:anim>
                                    <p:animEffect transition="in" filter="fade">
                                      <p:cBhvr>
                                        <p:cTn id="34"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2331507"/>
            <a:ext cx="2543175"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489621" y="5975929"/>
            <a:ext cx="2004075" cy="369332"/>
          </a:xfrm>
          <a:prstGeom prst="rect">
            <a:avLst/>
          </a:prstGeom>
        </p:spPr>
        <p:txBody>
          <a:bodyPr wrap="none">
            <a:spAutoFit/>
          </a:bodyPr>
          <a:lstStyle/>
          <a:p>
            <a:r>
              <a:rPr lang="bg-BG" dirty="0"/>
              <a:t>Роберт  Шуман</a:t>
            </a:r>
          </a:p>
        </p:txBody>
      </p:sp>
      <p:sp>
        <p:nvSpPr>
          <p:cNvPr id="6" name="Rectangle 5"/>
          <p:cNvSpPr/>
          <p:nvPr/>
        </p:nvSpPr>
        <p:spPr>
          <a:xfrm>
            <a:off x="683568" y="2060848"/>
            <a:ext cx="3078088" cy="3970318"/>
          </a:xfrm>
          <a:prstGeom prst="rect">
            <a:avLst/>
          </a:prstGeom>
        </p:spPr>
        <p:txBody>
          <a:bodyPr wrap="square">
            <a:spAutoFit/>
          </a:bodyPr>
          <a:lstStyle/>
          <a:p>
            <a:r>
              <a:rPr lang="bg-BG" dirty="0"/>
              <a:t>Според Роберт  Шуман идеята била блестяща и той я оповестил във важна реч на 9 май 1950г. Речта убедила и ръководителите  на Белгия, Италия, Люксембург и Нидерландия. Всички те решили да създадат клуб, който нарекли Европейска общност за въглища и стомана (ЕОВС) през 1951г.</a:t>
            </a:r>
          </a:p>
        </p:txBody>
      </p:sp>
      <p:sp>
        <p:nvSpPr>
          <p:cNvPr id="7" name="Title 6"/>
          <p:cNvSpPr>
            <a:spLocks noGrp="1"/>
          </p:cNvSpPr>
          <p:nvPr>
            <p:ph type="title"/>
          </p:nvPr>
        </p:nvSpPr>
        <p:spPr/>
        <p:txBody>
          <a:bodyPr/>
          <a:lstStyle/>
          <a:p>
            <a:r>
              <a:rPr lang="bg-BG" dirty="0" smtClean="0"/>
              <a:t>ЕДНА СЪВМЕСТНА НОВА ИДЕЯ</a:t>
            </a:r>
            <a:endParaRPr lang="bg-BG" dirty="0"/>
          </a:p>
        </p:txBody>
      </p:sp>
    </p:spTree>
    <p:extLst>
      <p:ext uri="{BB962C8B-B14F-4D97-AF65-F5344CB8AC3E}">
        <p14:creationId xmlns:p14="http://schemas.microsoft.com/office/powerpoint/2010/main" val="98854322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randombar(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randombar(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660" y="404664"/>
            <a:ext cx="8260672" cy="1039427"/>
          </a:xfrm>
        </p:spPr>
        <p:txBody>
          <a:bodyPr/>
          <a:lstStyle/>
          <a:p>
            <a:r>
              <a:rPr lang="bg-BG" dirty="0" smtClean="0"/>
              <a:t>ОБЩИЯТ ПАЗАР</a:t>
            </a:r>
            <a:endParaRPr lang="bg-BG" dirty="0"/>
          </a:p>
        </p:txBody>
      </p:sp>
      <p:sp>
        <p:nvSpPr>
          <p:cNvPr id="3" name="Content Placeholder 2"/>
          <p:cNvSpPr>
            <a:spLocks noGrp="1"/>
          </p:cNvSpPr>
          <p:nvPr>
            <p:ph idx="1"/>
          </p:nvPr>
        </p:nvSpPr>
        <p:spPr>
          <a:xfrm>
            <a:off x="457200" y="1700808"/>
            <a:ext cx="3826768" cy="4824536"/>
          </a:xfrm>
        </p:spPr>
        <p:txBody>
          <a:bodyPr>
            <a:normAutofit fontScale="70000" lnSpcReduction="20000"/>
          </a:bodyPr>
          <a:lstStyle/>
          <a:p>
            <a:r>
              <a:rPr lang="bg-BG" dirty="0"/>
              <a:t>Шестте държави започнали да работят толкова добре заедно, че скоро решили да поставят началото на още един клуб, който нарекли Европейска икономическа общност (ЕИО). Тя била създадена през 1957г. Една от основните идеи била, че държавите в ЕИО ще имат „общ пазар“, за да могат по-лесно да търгуват заедно. Целта на общият пазар била да отпаднат всички тези проверки, забавяния и мита по границите, а държавите да могат да търгуват помежду си все едно всички са част от една голяма държава.</a:t>
            </a:r>
          </a:p>
          <a:p>
            <a:endParaRPr lang="bg-BG"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2204864"/>
            <a:ext cx="4357766" cy="2894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40206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heel(1)">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heel(1)">
                                      <p:cBhvr>
                                        <p:cTn id="1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ОТ ЕИО КЪМ ЕВРОПЕЙСКИ СЪЮЗ</a:t>
            </a:r>
            <a:endParaRPr lang="bg-BG" dirty="0"/>
          </a:p>
        </p:txBody>
      </p:sp>
      <p:sp>
        <p:nvSpPr>
          <p:cNvPr id="3" name="Content Placeholder 2"/>
          <p:cNvSpPr>
            <a:spLocks noGrp="1"/>
          </p:cNvSpPr>
          <p:nvPr>
            <p:ph idx="1"/>
          </p:nvPr>
        </p:nvSpPr>
        <p:spPr>
          <a:xfrm>
            <a:off x="107504" y="1772816"/>
            <a:ext cx="4680520" cy="4713387"/>
          </a:xfrm>
        </p:spPr>
        <p:txBody>
          <a:bodyPr>
            <a:normAutofit fontScale="85000" lnSpcReduction="20000"/>
          </a:bodyPr>
          <a:lstStyle/>
          <a:p>
            <a:r>
              <a:rPr lang="bg-BG" dirty="0"/>
              <a:t>Хората разполагали с повече пари, имали повече храна, а в магазините имало все по голямо разнообразие от стоки. Съседните държави забелязали това и през 60-те години на </a:t>
            </a:r>
            <a:r>
              <a:rPr lang="en-US" dirty="0"/>
              <a:t>XX</a:t>
            </a:r>
            <a:r>
              <a:rPr lang="bg-BG" dirty="0"/>
              <a:t> в. някои от тях започнали да питат дали не могат и те да станат членове на клуба. След години обсъждания през 1973 г. към клуба се присъединили Обединеното кралство, Дания и Ирландия. През 1981 г. дошъл редът на Гърция, а после на Португалия и Испания през 1986 г. и на Австрия, Финландия и Швеция през 1995 г. В клуба вече членували 15 държави. </a:t>
            </a:r>
          </a:p>
        </p:txBody>
      </p:sp>
      <p:pic>
        <p:nvPicPr>
          <p:cNvPr id="4" name="Picture 2" descr="Резултат с изображение за Европейска икономическ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636912"/>
            <a:ext cx="4168552" cy="2307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7926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80">
                                          <p:stCondLst>
                                            <p:cond delay="0"/>
                                          </p:stCondLst>
                                        </p:cTn>
                                        <p:tgtEl>
                                          <p:spTgt spid="4"/>
                                        </p:tgtEl>
                                      </p:cBhvr>
                                    </p:animEffect>
                                    <p:anim calcmode="lin" valueType="num">
                                      <p:cBhvr>
                                        <p:cTn id="4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gtEl>
                                      </p:cBhvr>
                                      <p:to x="100000" y="60000"/>
                                    </p:animScale>
                                    <p:animScale>
                                      <p:cBhvr>
                                        <p:cTn id="50" dur="166" decel="50000">
                                          <p:stCondLst>
                                            <p:cond delay="676"/>
                                          </p:stCondLst>
                                        </p:cTn>
                                        <p:tgtEl>
                                          <p:spTgt spid="4"/>
                                        </p:tgtEl>
                                      </p:cBhvr>
                                      <p:to x="100000" y="100000"/>
                                    </p:animScale>
                                    <p:animScale>
                                      <p:cBhvr>
                                        <p:cTn id="51" dur="26">
                                          <p:stCondLst>
                                            <p:cond delay="1312"/>
                                          </p:stCondLst>
                                        </p:cTn>
                                        <p:tgtEl>
                                          <p:spTgt spid="4"/>
                                        </p:tgtEl>
                                      </p:cBhvr>
                                      <p:to x="100000" y="80000"/>
                                    </p:animScale>
                                    <p:animScale>
                                      <p:cBhvr>
                                        <p:cTn id="52" dur="166" decel="50000">
                                          <p:stCondLst>
                                            <p:cond delay="1338"/>
                                          </p:stCondLst>
                                        </p:cTn>
                                        <p:tgtEl>
                                          <p:spTgt spid="4"/>
                                        </p:tgtEl>
                                      </p:cBhvr>
                                      <p:to x="100000" y="100000"/>
                                    </p:animScale>
                                    <p:animScale>
                                      <p:cBhvr>
                                        <p:cTn id="53" dur="26">
                                          <p:stCondLst>
                                            <p:cond delay="1642"/>
                                          </p:stCondLst>
                                        </p:cTn>
                                        <p:tgtEl>
                                          <p:spTgt spid="4"/>
                                        </p:tgtEl>
                                      </p:cBhvr>
                                      <p:to x="100000" y="90000"/>
                                    </p:animScale>
                                    <p:animScale>
                                      <p:cBhvr>
                                        <p:cTn id="54" dur="166" decel="50000">
                                          <p:stCondLst>
                                            <p:cond delay="1668"/>
                                          </p:stCondLst>
                                        </p:cTn>
                                        <p:tgtEl>
                                          <p:spTgt spid="4"/>
                                        </p:tgtEl>
                                      </p:cBhvr>
                                      <p:to x="100000" y="100000"/>
                                    </p:animScale>
                                    <p:animScale>
                                      <p:cBhvr>
                                        <p:cTn id="55" dur="26">
                                          <p:stCondLst>
                                            <p:cond delay="1808"/>
                                          </p:stCondLst>
                                        </p:cTn>
                                        <p:tgtEl>
                                          <p:spTgt spid="4"/>
                                        </p:tgtEl>
                                      </p:cBhvr>
                                      <p:to x="100000" y="95000"/>
                                    </p:animScale>
                                    <p:animScale>
                                      <p:cBhvr>
                                        <p:cTn id="5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Европейски СЪЮЗ</a:t>
            </a:r>
            <a:endParaRPr lang="bg-BG" dirty="0"/>
          </a:p>
        </p:txBody>
      </p:sp>
      <p:sp>
        <p:nvSpPr>
          <p:cNvPr id="4" name="Rectangle 3"/>
          <p:cNvSpPr/>
          <p:nvPr/>
        </p:nvSpPr>
        <p:spPr>
          <a:xfrm>
            <a:off x="323528" y="1595591"/>
            <a:ext cx="3888432" cy="4524315"/>
          </a:xfrm>
          <a:prstGeom prst="rect">
            <a:avLst/>
          </a:prstGeom>
        </p:spPr>
        <p:txBody>
          <a:bodyPr wrap="square">
            <a:spAutoFit/>
          </a:bodyPr>
          <a:lstStyle/>
          <a:p>
            <a:r>
              <a:rPr lang="bg-BG" dirty="0"/>
              <a:t>Страните от ЕИО работели заедно за опазване на околната среда и за строеж на по добри пътища и железопътни линии през цяла Европа. Повечето държави от ЕИО премахнали проверката на паспортите по границите. Хората можели свободно да отидат да живеят и да си намерят работа във всяка друга държава членка. Накратко през 1992 г. било взето решение клубът да смени името си и да стане Европейски съюз (ЕС). </a:t>
            </a:r>
          </a:p>
        </p:txBody>
      </p:sp>
      <p:pic>
        <p:nvPicPr>
          <p:cNvPr id="7172" name="Picture 4" descr="Резултат с изображение за e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209922"/>
            <a:ext cx="3295650"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97034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anim calcmode="lin" valueType="num">
                                      <p:cBhvr>
                                        <p:cTn id="15" dur="2000" fill="hold"/>
                                        <p:tgtEl>
                                          <p:spTgt spid="4"/>
                                        </p:tgtEl>
                                        <p:attrNameLst>
                                          <p:attrName>ppt_w</p:attrName>
                                        </p:attrNameLst>
                                      </p:cBhvr>
                                      <p:tavLst>
                                        <p:tav tm="0" fmla="#ppt_w*sin(2.5*pi*$)">
                                          <p:val>
                                            <p:fltVal val="0"/>
                                          </p:val>
                                        </p:tav>
                                        <p:tav tm="100000">
                                          <p:val>
                                            <p:fltVal val="1"/>
                                          </p:val>
                                        </p:tav>
                                      </p:tavLst>
                                    </p:anim>
                                    <p:anim calcmode="lin" valueType="num">
                                      <p:cBhvr>
                                        <p:cTn id="16"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7172"/>
                                        </p:tgtEl>
                                        <p:attrNameLst>
                                          <p:attrName>style.visibility</p:attrName>
                                        </p:attrNameLst>
                                      </p:cBhvr>
                                      <p:to>
                                        <p:strVal val="visible"/>
                                      </p:to>
                                    </p:set>
                                    <p:animEffect transition="in" filter="fade">
                                      <p:cBhvr>
                                        <p:cTn id="21" dur="2000"/>
                                        <p:tgtEl>
                                          <p:spTgt spid="7172"/>
                                        </p:tgtEl>
                                      </p:cBhvr>
                                    </p:animEffect>
                                    <p:anim calcmode="lin" valueType="num">
                                      <p:cBhvr>
                                        <p:cTn id="22" dur="2000" fill="hold"/>
                                        <p:tgtEl>
                                          <p:spTgt spid="7172"/>
                                        </p:tgtEl>
                                        <p:attrNameLst>
                                          <p:attrName>ppt_w</p:attrName>
                                        </p:attrNameLst>
                                      </p:cBhvr>
                                      <p:tavLst>
                                        <p:tav tm="0" fmla="#ppt_w*sin(2.5*pi*$)">
                                          <p:val>
                                            <p:fltVal val="0"/>
                                          </p:val>
                                        </p:tav>
                                        <p:tav tm="100000">
                                          <p:val>
                                            <p:fltVal val="1"/>
                                          </p:val>
                                        </p:tav>
                                      </p:tavLst>
                                    </p:anim>
                                    <p:anim calcmode="lin" valueType="num">
                                      <p:cBhvr>
                                        <p:cTn id="23" dur="2000" fill="hold"/>
                                        <p:tgtEl>
                                          <p:spTgt spid="717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bg-BG" dirty="0" smtClean="0"/>
              <a:t>СЕМЕЙСТВОТО СЕ СЪБИРА ЗАЕДНО</a:t>
            </a:r>
            <a:endParaRPr lang="bg-BG" dirty="0"/>
          </a:p>
        </p:txBody>
      </p:sp>
      <p:sp>
        <p:nvSpPr>
          <p:cNvPr id="3" name="Content Placeholder 2"/>
          <p:cNvSpPr>
            <a:spLocks noGrp="1"/>
          </p:cNvSpPr>
          <p:nvPr>
            <p:ph idx="1"/>
          </p:nvPr>
        </p:nvSpPr>
        <p:spPr>
          <a:xfrm>
            <a:off x="467544" y="1628800"/>
            <a:ext cx="8229600" cy="4373563"/>
          </a:xfrm>
        </p:spPr>
        <p:txBody>
          <a:bodyPr>
            <a:normAutofit fontScale="32500" lnSpcReduction="20000"/>
          </a:bodyPr>
          <a:lstStyle/>
          <a:p>
            <a:r>
              <a:rPr lang="bg-BG" sz="7200" dirty="0"/>
              <a:t>Източната и западната част от Европа били разделени. Управниците в източната част на континента вярвали в система на управление, която се наричала комунизъм, и която не давала голяма свобода на хората. Тези държави били бедни в сравнение с Западна Европа. Разделението между Изток и Запад било толкова силно, че често го описвали с думите „желязната завеса“. На много места границата била отбелязана с високи огради или с голяма стена,като тази, която минавала през Берлин и разделяла Германия на две. През 1989г. Берлинската стена била съборена и желязната завеса вече я нямало. </a:t>
            </a:r>
            <a:endParaRPr lang="bg-BG" dirty="0"/>
          </a:p>
        </p:txBody>
      </p:sp>
    </p:spTree>
    <p:extLst>
      <p:ext uri="{BB962C8B-B14F-4D97-AF65-F5344CB8AC3E}">
        <p14:creationId xmlns:p14="http://schemas.microsoft.com/office/powerpoint/2010/main" val="62398181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bg-BG" dirty="0" smtClean="0"/>
              <a:t>НАЙ-СЕТНЕ БИЛИ СВОБОДНИ!</a:t>
            </a:r>
            <a:endParaRPr lang="bg-BG"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765897"/>
            <a:ext cx="4004196" cy="2355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5101" y="2629396"/>
            <a:ext cx="4381500" cy="262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56514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smtClean="0"/>
              <a:t>ОБ</a:t>
            </a:r>
            <a:r>
              <a:rPr lang="en-US" dirty="0" smtClean="0"/>
              <a:t>e</a:t>
            </a:r>
            <a:r>
              <a:rPr lang="bg-BG" dirty="0" smtClean="0"/>
              <a:t>ДИНЕНА ЕВРОПА</a:t>
            </a:r>
            <a:endParaRPr lang="bg-BG" dirty="0"/>
          </a:p>
        </p:txBody>
      </p:sp>
      <p:sp>
        <p:nvSpPr>
          <p:cNvPr id="3" name="Content Placeholder 2"/>
          <p:cNvSpPr>
            <a:spLocks noGrp="1"/>
          </p:cNvSpPr>
          <p:nvPr>
            <p:ph idx="1"/>
          </p:nvPr>
        </p:nvSpPr>
        <p:spPr>
          <a:xfrm>
            <a:off x="169168" y="1700808"/>
            <a:ext cx="5122912" cy="4896544"/>
          </a:xfrm>
        </p:spPr>
        <p:txBody>
          <a:bodyPr>
            <a:normAutofit fontScale="70000" lnSpcReduction="20000"/>
          </a:bodyPr>
          <a:lstStyle/>
          <a:p>
            <a:r>
              <a:rPr lang="bg-BG" dirty="0"/>
              <a:t>Скоро се образувала немалка опашка от страни кандидатки, които чакали да станат членки на ЕС. За да влезне дадена държава в Европейският съюз, нейната икономика трябва да работи добре. Освен това държавата трябва да е демократична. След няколко години Естония, Латвия, Литва, Полша, Словакия, Словения, Унгария и Чешката република влезли в ЕС на 1 май 2004 г. заедно с два средиземноморски острова – Кипър и Малта. На 1 януари 2007 г. две други бивши комунистически държави – България и Румъния – се присъединили към групата. Хърватия се присъединила към ЕС на 1 юли 2013 г. и така общият брой на държавите станал 28. Наистина „семейството се събрало“, а източната и западната част на Европа били обединени</a:t>
            </a:r>
            <a:r>
              <a:rPr lang="bg-BG" dirty="0" smtClean="0"/>
              <a:t>.</a:t>
            </a:r>
            <a:endParaRPr lang="bg-BG" dirty="0"/>
          </a:p>
        </p:txBody>
      </p:sp>
      <p:pic>
        <p:nvPicPr>
          <p:cNvPr id="9218" name="Picture 2" descr="Свързано изображение"/>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636912"/>
            <a:ext cx="3742136" cy="248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03543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circle(in)">
                                      <p:cBhvr>
                                        <p:cTn id="1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184</TotalTime>
  <Words>694</Words>
  <Application>Microsoft Office PowerPoint</Application>
  <PresentationFormat>On-screen Show (4:3)</PresentationFormat>
  <Paragraphs>44</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Apothecary</vt:lpstr>
      <vt:lpstr>Да опознаем Европа</vt:lpstr>
      <vt:lpstr>История на европейския съюз: Една съвсем нова идея</vt:lpstr>
      <vt:lpstr>ЕДНА СЪВМЕСТНА НОВА ИДЕЯ</vt:lpstr>
      <vt:lpstr>ОБЩИЯТ ПАЗАР</vt:lpstr>
      <vt:lpstr>ОТ ЕИО КЪМ ЕВРОПЕЙСКИ СЪЮЗ</vt:lpstr>
      <vt:lpstr>Европейски СЪЮЗ</vt:lpstr>
      <vt:lpstr>СЕМЕЙСТВОТО СЕ СЪБИРА ЗАЕДНО</vt:lpstr>
      <vt:lpstr>НАЙ-СЕТНЕ БИЛИ СВОБОДНИ!</vt:lpstr>
      <vt:lpstr>ОБeДИНЕНА ЕВРОПА</vt:lpstr>
      <vt:lpstr>ЕЗИЦИТЕ В ЕВРОПА</vt:lpstr>
      <vt:lpstr>Благодаря за вниманието!</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Да опознаем Европа</dc:title>
  <dc:creator>Mitko</dc:creator>
  <cp:lastModifiedBy>Потребител на Windows</cp:lastModifiedBy>
  <cp:revision>26</cp:revision>
  <dcterms:created xsi:type="dcterms:W3CDTF">2018-02-13T15:32:29Z</dcterms:created>
  <dcterms:modified xsi:type="dcterms:W3CDTF">2020-05-08T09:15:51Z</dcterms:modified>
</cp:coreProperties>
</file>