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70" r:id="rId4"/>
    <p:sldId id="267" r:id="rId5"/>
    <p:sldId id="268" r:id="rId6"/>
    <p:sldId id="269" r:id="rId7"/>
    <p:sldId id="272" r:id="rId8"/>
    <p:sldId id="273" r:id="rId9"/>
    <p:sldId id="271" r:id="rId10"/>
    <p:sldId id="275" r:id="rId11"/>
    <p:sldId id="276" r:id="rId12"/>
    <p:sldId id="277" r:id="rId13"/>
    <p:sldId id="258" r:id="rId14"/>
  </p:sldIdLst>
  <p:sldSz cx="12188825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9" autoAdjust="0"/>
  </p:normalViewPr>
  <p:slideViewPr>
    <p:cSldViewPr>
      <p:cViewPr varScale="1">
        <p:scale>
          <a:sx n="72" d="100"/>
          <a:sy n="72" d="100"/>
        </p:scale>
        <p:origin x="660" y="7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048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AFC5A7D-89C5-420E-9503-000CF381DD8B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800045-6D65-44BD-8ABE-84AF8B7D9F9E}" type="datetime1">
              <a:rPr lang="bg-BG" noProof="0" smtClean="0"/>
              <a:t>4.5.2020 г.</a:t>
            </a:fld>
            <a:endParaRPr lang="bg-BG" noProof="0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noProof="0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dirty="0"/>
              <a:t>Редактиране на стиловете на текста в образеца</a:t>
            </a:r>
          </a:p>
          <a:p>
            <a:pPr lvl="1" rtl="0"/>
            <a:r>
              <a:rPr lang="bg-BG" noProof="0" dirty="0"/>
              <a:t>Второ ниво</a:t>
            </a:r>
          </a:p>
          <a:p>
            <a:pPr lvl="2" rtl="0"/>
            <a:r>
              <a:rPr lang="bg-BG" noProof="0" dirty="0"/>
              <a:t>Трето ниво</a:t>
            </a:r>
          </a:p>
          <a:p>
            <a:pPr lvl="3" rtl="0"/>
            <a:r>
              <a:rPr lang="bg-BG" noProof="0" dirty="0"/>
              <a:t>Четвърто ниво</a:t>
            </a:r>
          </a:p>
          <a:p>
            <a:pPr lvl="4" rtl="0"/>
            <a:r>
              <a:rPr lang="bg-BG" noProof="0" dirty="0"/>
              <a:t>Пето ниво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12829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10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81908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11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18883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12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35131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13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9402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9750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4687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02582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55798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1967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7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9578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8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76767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bg-BG" smtClean="0"/>
              <a:t>9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3061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grpSp>
        <p:nvGrpSpPr>
          <p:cNvPr id="256" name="линия" descr="Линейна графика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Свободна 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58" name="Свободна 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59" name="Свободна 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0" name="Свободна 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1" name="Свободна 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2" name="Свободна линия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3" name="Свободна линия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4" name="Свободна 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5" name="Свободна линия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6" name="Свободна 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7" name="Свободна 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8" name="Свободна 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9" name="Свободна линия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0" name="Свободна линия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1" name="Свободна 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2" name="Свободна 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3" name="Свободна 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4" name="Свободна 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5" name="Свободна 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6" name="Свободна 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7" name="Свободна 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8" name="Свободна 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9" name="Свободна 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0" name="Свободна 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1" name="Свободна 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2" name="Свободна 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3" name="Свободна 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4" name="Свободна 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5" name="Свободна 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6" name="Свободна 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7" name="Свободна 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8" name="Свободна 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9" name="Свободна 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0" name="Свободна 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1" name="Свободна 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2" name="Свободна 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3" name="Свободна 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4" name="Свободна 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5" name="Свободна 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6" name="Свободна 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7" name="Свободна 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8" name="Свободна 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9" name="Свободна 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0" name="Свободна 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1" name="Свободна 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2" name="Свободна 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3" name="Свободна 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4" name="Свободна 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5" name="Свободна 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6" name="Свободна 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7" name="Свободна 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8" name="Свободна 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9" name="Свободна 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0" name="Свободна 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1" name="Свободна 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2" name="Свободна 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3" name="Свободна 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4" name="Свободна 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5" name="Свободна 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6" name="Свободна 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7" name="Свободна 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8" name="Свободна 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9" name="Свободна 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0" name="Свободна 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1" name="Свободна 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2" name="Свободна 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3" name="Свободна 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4" name="Свободна 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5" name="Свободна 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6" name="Свободна 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7" name="Свободна 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8" name="Свободна 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9" name="Свободна 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0" name="Свободна 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1" name="Свободна 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2" name="Свободна 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3" name="Свободна 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4" name="Свободна 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5" name="Свободна 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6" name="Свободна 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7" name="Свободна 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8" name="Свободна 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9" name="Свободна 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0" name="Свободна 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1" name="Свободна 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2" name="Свободна 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3" name="Свободна 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4" name="Свободна 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5" name="Свободна 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6" name="Свободна 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7" name="Свободна 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8" name="Свободна 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9" name="Свободна 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0" name="Свободна 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1" name="Свободна 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2" name="Свободна 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3" name="Свободна 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4" name="Свободна 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5" name="Свободна 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6" name="Свободна 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7" name="Свободна 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8" name="Свободна 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9" name="Свободна 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0" name="Свободна 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1" name="Свободна 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2" name="Свободна 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3" name="Свободна 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4" name="Свободна 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5" name="Свободна 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6" name="Свободна 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7" name="Свободна 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8" name="Свободна 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9" name="Свободна 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0" name="Свободна 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1" name="Свободна 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2" name="Свободна 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3" name="Свободна 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4" name="Свободна 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5" name="Свободна 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6" name="Свободна 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7" name="Свободна 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8" name="Свободна 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9" name="Свободна 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</p:grp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grpSp>
        <p:nvGrpSpPr>
          <p:cNvPr id="7" name="линия" descr="Линейна графика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Свободна линия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9" name="Свободна линия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0" name="Свободна линия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1" name="Свободна 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2" name="Свободна 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3" name="Свободна 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4" name="Свободна 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5" name="Свободна 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6" name="Свободна 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7" name="Свободна 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8" name="Свободна 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9" name="Свободна 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0" name="Свободна 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1" name="Свободна 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2" name="Свободна 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3" name="Свободна 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4" name="Свободна 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5" name="Свободна 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6" name="Свободна 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7" name="Свободна 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8" name="Свободна 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9" name="Свободна 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0" name="Свободна 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1" name="Свободна 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2" name="Свободна 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3" name="Свободна 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4" name="Свободна 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5" name="Свободна 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6" name="Свободна 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7" name="Свободна 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8" name="Свободна 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9" name="Свободна 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0" name="Свободна 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1" name="Свободна 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2" name="Свободна 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3" name="Свободна 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4" name="Свободна 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5" name="Свободна 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6" name="Свободна 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7" name="Свободна 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8" name="Свободна 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9" name="Свободна 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0" name="Свободна 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1" name="Свободна 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2" name="Свободна 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3" name="Свободна 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4" name="Свободна 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5" name="Свободна 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6" name="Свободна 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7" name="Свободна 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8" name="Свободна 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9" name="Свободна 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0" name="Свободна 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1" name="Свободна 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2" name="Свободна 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3" name="Свободна 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4" name="Свободна 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5" name="Свободна 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6" name="Свободна 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7" name="Свободна 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8" name="Свободна 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9" name="Свободна 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0" name="Свободна 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1" name="Свободна 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2" name="Свободна 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3" name="Свободна 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4" name="Свободна 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5" name="Свободна 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6" name="Свободна 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7" name="Свободна 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8" name="Свободна 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9" name="Свободна 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80" name="Свободна 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81" name="Свободна 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</p:grp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/>
            <a:r>
              <a:rPr lang="bg-BG" noProof="0"/>
              <a:t>Второ ниво</a:t>
            </a:r>
          </a:p>
          <a:p>
            <a:pPr lvl="2"/>
            <a:r>
              <a:rPr lang="bg-BG" noProof="0"/>
              <a:t>Трето ниво</a:t>
            </a:r>
          </a:p>
          <a:p>
            <a:pPr lvl="3"/>
            <a:r>
              <a:rPr lang="bg-BG" noProof="0"/>
              <a:t>Четвърто ниво</a:t>
            </a:r>
          </a:p>
          <a:p>
            <a:pPr lvl="4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9580C7-7141-4E51-A128-0B6D264CDC61}" type="datetime1">
              <a:rPr lang="bg-BG" noProof="0" smtClean="0"/>
              <a:t>4.5.2020 г.</a:t>
            </a:fld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grpSp>
        <p:nvGrpSpPr>
          <p:cNvPr id="7" name="линия" descr="Линейна графика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Свободна 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9" name="Свободна 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0" name="Свободна 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1" name="Свободна 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2" name="Свободна 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3" name="Свободна 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4" name="Свободна 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5" name="Свободна 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6" name="Свободна 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7" name="Свободна 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8" name="Свободна 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19" name="Свободна 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0" name="Свободна 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1" name="Свободна 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2" name="Свободна 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3" name="Свободна 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4" name="Свободна 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5" name="Свободна 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6" name="Свободна 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7" name="Свободна 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8" name="Свободна 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29" name="Свободна 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0" name="Свободна 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1" name="Свободна 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2" name="Свободна 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3" name="Свободна 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4" name="Свободна 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5" name="Свободна 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6" name="Свободна 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7" name="Свободна 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8" name="Свободна 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39" name="Свободна 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0" name="Свободна 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1" name="Свободна 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2" name="Свободна 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3" name="Свободна 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4" name="Свободна 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5" name="Свободна 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6" name="Свободна 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7" name="Свободна 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8" name="Свободна 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49" name="Свободна 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0" name="Свободна 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1" name="Свободна 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2" name="Свободна 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3" name="Свободна 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4" name="Свободна 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5" name="Свободна 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6" name="Свободна 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7" name="Свободна 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8" name="Свободна линия 62"/>
            <p:cNvSpPr>
              <a:spLocks noEditPoints="1"/>
            </p:cNvSpPr>
            <p:nvPr/>
          </p:nvSpPr>
          <p:spPr bwMode="invGray">
            <a:xfrm>
              <a:off x="1562099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59" name="Свободна 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0" name="Свободна 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1" name="Свободна 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2" name="Свободна 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3" name="Свободна 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4" name="Свободна 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5" name="Свободна 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6" name="Свободна 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7" name="Свободна 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8" name="Свободна 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69" name="Свободна 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0" name="Свободна 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1" name="Свободна 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2" name="Свободна 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3" name="Свободна 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4" name="Свободна 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5" name="Свободна 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6" name="Свободна 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7" name="Свободна 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8" name="Свободна 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79" name="Свободна 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80" name="Свободна 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  <p:sp>
          <p:nvSpPr>
            <p:cNvPr id="81" name="Свободна 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noProof="0" dirty="0">
                <a:ln>
                  <a:noFill/>
                </a:ln>
              </a:endParaRPr>
            </a:p>
          </p:txBody>
        </p:sp>
      </p:grp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/>
            <a:r>
              <a:rPr lang="bg-BG" noProof="0"/>
              <a:t>Второ ниво</a:t>
            </a:r>
          </a:p>
          <a:p>
            <a:pPr lvl="2"/>
            <a:r>
              <a:rPr lang="bg-BG" noProof="0"/>
              <a:t>Трето ниво</a:t>
            </a:r>
          </a:p>
          <a:p>
            <a:pPr lvl="3"/>
            <a:r>
              <a:rPr lang="bg-BG" noProof="0"/>
              <a:t>Четвърто ниво</a:t>
            </a:r>
          </a:p>
          <a:p>
            <a:pPr lvl="4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F99316-59D1-4EF7-9034-5924266CDE40}" type="datetime1">
              <a:rPr lang="bg-BG" noProof="0" smtClean="0"/>
              <a:t>4.5.2020 г.</a:t>
            </a:fld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grpSp>
        <p:nvGrpSpPr>
          <p:cNvPr id="167" name="линия" descr="Линейна графика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Свободна 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9" name="Свободна 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0" name="Свободна 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1" name="Свободна 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2" name="Свободна 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3" name="Свободна 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4" name="Свободна 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5" name="Свободна 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6" name="Свободна 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7" name="Свободна 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8" name="Свободна 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9" name="Свободна 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0" name="Свободна 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1" name="Свободна 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2" name="Свободна 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3" name="Свободна 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4" name="Свободна 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5" name="Свободна 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6" name="Свободна 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7" name="Свободна 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8" name="Свободна 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9" name="Свободна 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0" name="Свободна 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1" name="Свободна 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2" name="Свободна 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3" name="Свободна 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4" name="Свободна 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5" name="Свободна 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6" name="Свободна 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7" name="Свободна 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8" name="Свободна 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9" name="Свободна 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0" name="Свободна 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1" name="Свободна 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2" name="Свободна 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3" name="Свободна 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4" name="Свободна 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5" name="Свободна 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6" name="Свободна 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7" name="Свободна 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8" name="Свободна 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9" name="Свободна 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0" name="Свободна 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1" name="Свободна 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2" name="Свободна 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3" name="Свободна 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4" name="Свободна 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5" name="Свободна 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6" name="Свободна 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7" name="Свободна 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8" name="Свободна 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9" name="Свободна 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0" name="Свободна 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1" name="Свободна 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2" name="Свободна 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3" name="Свободна 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4" name="Свободна 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5" name="Свободна 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6" name="Свободна 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7" name="Свободна 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8" name="Свободна 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9" name="Свободна 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0" name="Свободна 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1" name="Свободна 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2" name="Свободна 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3" name="Свободна 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4" name="Свободна 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5" name="Свободна 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6" name="Свободна 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7" name="Свободна 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8" name="Свободна 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9" name="Свободна 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40" name="Свободна 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41" name="Свободна 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</p:grp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D138D7-52B8-4CA0-B0F1-4B219DBF7A30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 rtl="0">
              <a:defRPr sz="4400" b="0" cap="none" baseline="0"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grpSp>
        <p:nvGrpSpPr>
          <p:cNvPr id="255" name="линия" descr="Линейна графика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Свободна 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57" name="Свободна 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58" name="Свободна 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59" name="Свободна 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0" name="Свободна 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1" name="Свободна линия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2" name="Свободна линия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3" name="Свободна 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4" name="Свободна линия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5" name="Свободна 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6" name="Свободна 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7" name="Свободна 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8" name="Свободна линия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69" name="Свободна линия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0" name="Свободна 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1" name="Свободна 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2" name="Свободна 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3" name="Свободна 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4" name="Свободна 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5" name="Свободна 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6" name="Свободна 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7" name="Свободна 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8" name="Свободна 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79" name="Свободна 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0" name="Свободна 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1" name="Свободна 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2" name="Свободна 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3" name="Свободна 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4" name="Свободна 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5" name="Свободна 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6" name="Свободна 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7" name="Свободна 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8" name="Свободна 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89" name="Свободна 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0" name="Свободна 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1" name="Свободна 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2" name="Свободна 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3" name="Свободна 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4" name="Свободна 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5" name="Свободна 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6" name="Свободна 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7" name="Свободна 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8" name="Свободна 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299" name="Свободна 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0" name="Свободна 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1" name="Свободна 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2" name="Свободна 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3" name="Свободна 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4" name="Свободна 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5" name="Свободна 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6" name="Свободна 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7" name="Свободна 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8" name="Свободна 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09" name="Свободна 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0" name="Свободна 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1" name="Свободна 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2" name="Свободна 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3" name="Свободна 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4" name="Свободна 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5" name="Свободна 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6" name="Свободна 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7" name="Свободна 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8" name="Свободна 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19" name="Свободна 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0" name="Свободна 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1" name="Свободна 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2" name="Свободна 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3" name="Свободна 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4" name="Свободна 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5" name="Свободна 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6" name="Свободна 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7" name="Свободна 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8" name="Свободна 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29" name="Свободна 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0" name="Свободна 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1" name="Свободна 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2" name="Свободна 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3" name="Свободна 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4" name="Свободна 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5" name="Свободна 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6" name="Свободна 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7" name="Свободна 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8" name="Свободна 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39" name="Свободна 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0" name="Свободна 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1" name="Свободна 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2" name="Свободна 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3" name="Свободна 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4" name="Свободна 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5" name="Свободна 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6" name="Свободна 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7" name="Свободна 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8" name="Свободна 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49" name="Свободна 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0" name="Свободна 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1" name="Свободна 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2" name="Свободна 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3" name="Свободна 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4" name="Свободна 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5" name="Свободна 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6" name="Свободна 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7" name="Свободна 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8" name="Свободна 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59" name="Свободна 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0" name="Свободна 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1" name="Свободна 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2" name="Свободна 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3" name="Свободна 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4" name="Свободна 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5" name="Свободна 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6" name="Свободна 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7" name="Свободна 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8" name="Свободна 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69" name="Свободна 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0" name="Свободна 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1" name="Свободна 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2" name="Свободна 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3" name="Свободна 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4" name="Свободна 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5" name="Свободна 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6" name="Свободна 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7" name="Свободна 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  <p:sp>
          <p:nvSpPr>
            <p:cNvPr id="378" name="Свободна 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/>
            </a:p>
          </p:txBody>
        </p:sp>
      </p:grp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F6B41-5BB8-42B1-96AD-3D23EB030C58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grpSp>
        <p:nvGrpSpPr>
          <p:cNvPr id="158" name="линия" descr="Линейна графика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Свободна 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0" name="Свободна 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1" name="Свободна 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2" name="Свободна 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3" name="Свободна 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4" name="Свободна 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5" name="Свободна 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6" name="Свободна 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7" name="Свободна 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8" name="Свободна 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9" name="Свободна 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0" name="Свободна 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1" name="Свободна 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2" name="Свободна 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3" name="Свободна 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4" name="Свободна 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5" name="Свободна 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6" name="Свободна 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7" name="Свободна 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8" name="Свободна 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9" name="Свободна 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0" name="Свободна 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1" name="Свободна 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2" name="Свободна 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3" name="Свободна 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4" name="Свободна 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5" name="Свободна 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6" name="Свободна 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7" name="Свободна 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8" name="Свободна 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9" name="Свободна 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0" name="Свободна 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1" name="Свободна 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2" name="Свободна 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3" name="Свободна 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4" name="Свободна 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5" name="Свободна 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6" name="Свободна 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7" name="Свободна 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8" name="Свободна 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9" name="Свободна 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0" name="Свободна 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1" name="Свободна 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2" name="Свободна 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3" name="Свободна 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4" name="Свободна 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5" name="Свободна 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6" name="Свободна 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7" name="Свободна 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8" name="Свободна 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9" name="Свободна 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0" name="Свободна 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1" name="Свободна 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2" name="Свободна 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3" name="Свободна 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4" name="Свободна 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5" name="Свободна 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6" name="Свободна 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7" name="Свободна 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8" name="Свободна 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9" name="Свободна 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0" name="Свободна 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1" name="Свободна 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2" name="Свободна 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3" name="Свободна 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4" name="Свободна 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5" name="Свободна 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6" name="Свободна 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7" name="Свободна 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8" name="Свободна 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9" name="Свободна 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0" name="Свободна 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1" name="Свободна 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2" name="Свободна 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</p:grp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bg-BG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8E7AE2-63F3-4EDF-8D78-60A0A48EF683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grpSp>
        <p:nvGrpSpPr>
          <p:cNvPr id="160" name="линия" descr="Линейна графика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Свободна линия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2" name="Свободна линия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3" name="Свободна линия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4" name="Свободна 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5" name="Свободна 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6" name="Свободна 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7" name="Свободна 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8" name="Свободна 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9" name="Свободна 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0" name="Свободна 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1" name="Свободна 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2" name="Свободна 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3" name="Свободна 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4" name="Свободна 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5" name="Свободна 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6" name="Свободна 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7" name="Свободна 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8" name="Свободна 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9" name="Свободна 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0" name="Свободна 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1" name="Свободна 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2" name="Свободна 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3" name="Свободна 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4" name="Свободна 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5" name="Свободна 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6" name="Свободна 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7" name="Свободна 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8" name="Свободна 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9" name="Свободна 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0" name="Свободна 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1" name="Свободна 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2" name="Свободна 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3" name="Свободна 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4" name="Свободна 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5" name="Свободна 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6" name="Свободна 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7" name="Свободна 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8" name="Свободна 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9" name="Свободна 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0" name="Свободна 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1" name="Свободна 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2" name="Свободна 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3" name="Свободна 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4" name="Свободна 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5" name="Свободна 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6" name="Свободна 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7" name="Свободна 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8" name="Свободна 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9" name="Свободна 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0" name="Свободна 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1" name="Свободна 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2" name="Свободна 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3" name="Свободна 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4" name="Свободна 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5" name="Свободна 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6" name="Свободна 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7" name="Свободна 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8" name="Свободна 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9" name="Свободна 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0" name="Свободна 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1" name="Свободна 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2" name="Свободна 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3" name="Свободна 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4" name="Свободна 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5" name="Свободна 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6" name="Свободна 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7" name="Свободна 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8" name="Свободна 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9" name="Свободна 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0" name="Свободна 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1" name="Свободна 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2" name="Свободна 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3" name="Свободна 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4" name="Свободна 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</p:grp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bg-BG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374209-765F-415C-914A-0DC0A466626A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smtClean="0"/>
              <a:t>‹#›</a:t>
            </a:fld>
            <a:endParaRPr lang="bg-BG" dirty="0"/>
          </a:p>
        </p:txBody>
      </p:sp>
      <p:sp>
        <p:nvSpPr>
          <p:cNvPr id="85" name="Контейнер за съдържание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grpSp>
        <p:nvGrpSpPr>
          <p:cNvPr id="156" name="линия" descr="Линейна графика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Свободна 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58" name="Свободна 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59" name="Свободна 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0" name="Свободна 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1" name="Свободна 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2" name="Свободна 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3" name="Свободна 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4" name="Свободна 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5" name="Свободна 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6" name="Свободна 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7" name="Свободна 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8" name="Свободна 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69" name="Свободна 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0" name="Свободна 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1" name="Свободна 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2" name="Свободна 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3" name="Свободна 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4" name="Свободна 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5" name="Свободна 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6" name="Свободна 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7" name="Свободна 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8" name="Свободна 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79" name="Свободна 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0" name="Свободна 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1" name="Свободна 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2" name="Свободна 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3" name="Свободна 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4" name="Свободна 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5" name="Свободна 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6" name="Свободна 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7" name="Свободна 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8" name="Свободна 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89" name="Свободна 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0" name="Свободна 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1" name="Свободна 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2" name="Свободна 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3" name="Свободна 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4" name="Свободна 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5" name="Свободна 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6" name="Свободна 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7" name="Свободна 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8" name="Свободна 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199" name="Свободна 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0" name="Свободна 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1" name="Свободна 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2" name="Свободна 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3" name="Свободна 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4" name="Свободна 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5" name="Свободна 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6" name="Свободна 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7" name="Свободна 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8" name="Свободна 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09" name="Свободна 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0" name="Свободна 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1" name="Свободна 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2" name="Свободна 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3" name="Свободна 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4" name="Свободна 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5" name="Свободна 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6" name="Свободна 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7" name="Свободна 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8" name="Свободна 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19" name="Свободна 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0" name="Свободна 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1" name="Свободна 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2" name="Свободна 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3" name="Свободна 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4" name="Свободна 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5" name="Свободна 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6" name="Свободна 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7" name="Свободна 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8" name="Свободна 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29" name="Свободна 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  <p:sp>
          <p:nvSpPr>
            <p:cNvPr id="230" name="Свободна 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bg-BG" dirty="0">
                <a:ln>
                  <a:noFill/>
                </a:ln>
              </a:endParaRPr>
            </a:p>
          </p:txBody>
        </p:sp>
      </p:grp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71F689-A70F-4946-BC07-523C22FFD543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F661FA-1710-4BE1-BC9A-EEFAA4D0F9D4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bg-BG"/>
              <a:t>Редакт. стил загл. образец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bg-BG" dirty="0"/>
          </a:p>
        </p:txBody>
      </p:sp>
      <p:grpSp>
        <p:nvGrpSpPr>
          <p:cNvPr id="615" name="рамка" descr="Графика с рамка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Група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Група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Свободна линия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Свободна линия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Свободна линия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Свободна 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Свободна 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Свободна 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Свободна 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Свободна 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Свободна 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Свободна 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Свободна 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Свободна 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Свободна 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Свободна 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Свободна 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Свободна 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Свободна 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Свободна 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Свободна 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Свободна 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Свободна 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Свободна 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Свободна 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Свободна 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Свободна 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Свободна 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Свободна 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Свободна 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Свободна 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Свободна 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Свободна 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Свободна 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Свободна 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Свободна 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Свободна 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Свободна 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Свободна 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Свободна 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Свободна 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Свободна 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Свободна 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Свободна 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Свободна 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Свободна 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Свободна 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Свободна 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Свободна 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Свободна 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Свободна 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Свободна 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Свободна 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Свободна 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Свободна 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Свободна 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Свободна 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Свободна 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Свободна 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Свободна 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Свободна 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Свободна 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Свободна 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Свободна 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Свободна 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Свободна 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Свободна 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Свободна 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Свободна 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Свободна 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Свободна 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Свободна 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Свободна 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Свободна 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Свободна 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Свободна 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Група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Свободна линия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Свободна линия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Свободна линия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Свободна 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Свободна 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Свободна 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Свободна 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Свободна 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Свободна 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Свободна 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Свободна 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Свободна 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Свободна 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Свободна 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Свободна 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Свободна 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Свободна 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Свободна 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Свободна 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Свободна 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Свободна 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Свободна 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Свободна 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Свободна 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Свободна 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Свободна 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Свободна 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Свободна 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Свободна 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Свободна 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Свободна 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Свободна 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Свободна 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Свободна 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Свободна 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Свободна 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Свободна 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Свободна 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Свободна 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Свободна 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Свободна 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Свободна 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Свободна 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Свободна 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Свободна 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Свободна 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Свободна 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Свободна 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Свободна 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Свободна 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Свободна 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Свободна 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Свободна 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Свободна 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Свободна 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Свободна 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Свободна 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Свободна 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Свободна 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Свободна 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Свободна 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Свободна 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Свободна 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Свободна 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Свободна 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Свободна 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Свободна 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Свободна 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Свободна 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Свободна 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Свободна 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Свободна 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Свободна 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Свободна 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Група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Група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Свободна линия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Свободна линия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Свободна линия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Свободна 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Свободна 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Свободна 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Свободна 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Свободна 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Свободна 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Свободна 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Свободна 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Свободна 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Свободна 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Свободна 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Свободна 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Свободна 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Свободна 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Свободна 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Свободна 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Свободна 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Свободна 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Свободна 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Свободна 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Свободна 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Свободна 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Свободна 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Свободна 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Свободна 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Свободна 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Свободна 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Свободна 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Свободна 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Свободна 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Свободна 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Свободна 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Свободна 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Свободна 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Свободна 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Свободна 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Свободна 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Свободна 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Свободна 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Свободна 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Свободна 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Свободна 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Свободна 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Свободна 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Свободна 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Свободна 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Свободна 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Свободна 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Свободна 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Свободна 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Свободна 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Свободна 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Свободна 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Свободна 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Свободна 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Свободна 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Свободна 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Свободна 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Свободна 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Свободна 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Свободна 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Свободна 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Свободна 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Свободна 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Свободна 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Свободна 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Свободна 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Свободна 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Свободна 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Свободна 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Свободна 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Група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Свободна линия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Свободна линия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Свободна линия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Свободна 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Свободна 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Свободна 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Свободна 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Свободна 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Свободна 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Свободна 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Свободна 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Свободна 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Свободна 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Свободна 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Свободна 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Свободна 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Свободна 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Свободна 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Свободна 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Свободна 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Свободна 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Свободна 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Свободна 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Свободна 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Свободна 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Свободна 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Свободна 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Свободна 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Свободна 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Свободна 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Свободна 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Свободна 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Свободна 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Свободна 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Свободна 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Свободна 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Свободна 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Свободна 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Свободна 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Свободна 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Свободна 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Свободна 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Свободна 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Свободна 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Свободна 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Свободна 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Свободна 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Свободна 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Свободна 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Свободна 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Свободна 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Свободна 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Свободна 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Свободна 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Свободна 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Свободна 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Свободна 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Свободна 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Свободна 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Свободна 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Свободна 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Свободна 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Свободна 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Свободна 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Свободна 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Свободна 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Свободна 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Свободна 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Свободна 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Свободна 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Свободна 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Свободна 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Свободна 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Свободна 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277084-4DF7-421C-8381-0A6FCCA8CC19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noProof="0"/>
              <a:t>Щракнете върху иконата, за да добавите картина</a:t>
            </a:r>
            <a:endParaRPr lang="bg-BG" noProof="0" dirty="0"/>
          </a:p>
        </p:txBody>
      </p:sp>
      <p:grpSp>
        <p:nvGrpSpPr>
          <p:cNvPr id="614" name="рамка" descr="Графика с рамка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Група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Група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Свободна линия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Свободна линия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Свободна линия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Свободна 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Свободна 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Свободна 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Свободна 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Свободна 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Свободна 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Свободна 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Свободна 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Свободна 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Свободна 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Свободна 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Свободна 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Свободна 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Свободна 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Свободна 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Свободна 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Свободна 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Свободна 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Свободна 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Свободна 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Свободна 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Свободна 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Свободна 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Свободна 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Свободна 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Свободна 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Свободна 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Свободна 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Свободна 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Свободна 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Свободна 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Свободна 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Свободна 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Свободна 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Свободна 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Свободна 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Свободна 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Свободна 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Свободна 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Свободна 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Свободна 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Свободна 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Свободна 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Свободна 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Свободна 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Свободна 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Свободна 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Свободна 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Свободна 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Свободна 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Свободна 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Свободна 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Свободна 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Свободна 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Свободна 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Свободна 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Свободна 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Свободна 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Свободна 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Свободна 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Свободна 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Свободна 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Свободна 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Свободна 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Свободна 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Свободна 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Свободна 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Свободна 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Свободна 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Свободна 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Свободна 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Група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Свободна линия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Свободна линия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Свободна линия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Свободна 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Свободна 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Свободна 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Свободна 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Свободна 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Свободна 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Свободна 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Свободна 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Свободна 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Свободна 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Свободна 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Свободна 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Свободна 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Свободна 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Свободна 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Свободна 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Свободна 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Свободна 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Свободна 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Свободна 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Свободна 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Свободна 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Свободна 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Свободна 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Свободна 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Свободна 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Свободна 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Свободна 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Свободна 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Свободна 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Свободна 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Свободна 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Свободна 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Свободна 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Свободна 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Свободна 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Свободна 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Свободна 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Свободна 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Свободна 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Свободна 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Свободна 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Свободна 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Свободна 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Свободна 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Свободна 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Свободна 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Свободна 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Свободна 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Свободна 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Свободна 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Свободна 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Свободна 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Свободна 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Свободна 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Свободна 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Свободна 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Свободна 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Свободна 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Свободна 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Свободна 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Свободна 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Свободна 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Свободна 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Свободна 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Свободна 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Свободна 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Свободна 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Свободна 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Свободна 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Свободна 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Група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Група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Свободна линия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Свободна линия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Свободна линия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Свободна 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Свободна 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Свободна 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Свободна 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Свободна 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Свободна 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Свободна 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Свободна 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Свободна 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Свободна 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Свободна 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Свободна 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Свободна 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Свободна 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Свободна 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Свободна 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Свободна 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Свободна 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Свободна 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Свободна 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Свободна 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Свободна 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Свободна 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Свободна 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Свободна 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Свободна 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Свободна 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Свободна 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Свободна 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Свободна 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Свободна 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Свободна 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Свободна 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Свободна 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Свободна 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Свободна 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Свободна 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Свободна 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Свободна 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Свободна 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Свободна 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Свободна 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Свободна 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Свободна 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Свободна 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Свободна 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Свободна 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Свободна 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Свободна 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Свободна 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Свободна 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Свободна 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Свободна 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Свободна 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Свободна 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Свободна 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Свободна 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Свободна 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Свободна 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Свободна 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Свободна 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Свободна 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Свободна 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Свободна 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Свободна 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Свободна 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Свободна 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Свободна 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Свободна 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Свободна 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Свободна 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Група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Свободна линия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Свободна линия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Свободна линия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Свободна линия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Свободна линия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Свободна линия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Свободна линия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Свободна линия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Свободна линия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Свободна линия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Свободна линия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Свободна линия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Свободна линия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Свободна линия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Свободна линия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Свободна линия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Свободна линия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Свободна линия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Свободна линия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Свободна линия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Свободна линия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Свободна линия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Свободна линия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Свободна линия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Свободна линия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Свободна линия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Свободна линия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Свободна линия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Свободна линия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Свободна линия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Свободна линия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Свободна линия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Свободна линия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Свободна линия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Свободна линия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Свободна линия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Свободна линия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Свободна линия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Свободна линия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Свободна линия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Свободна линия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Свободна линия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Свободна линия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Свободна линия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Свободна линия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Свободна линия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Свободна линия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Свободна линия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Свободна линия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Свободна линия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Свободна линия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Свободна линия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Свободна линия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Свободна линия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Свободна линия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Свободна линия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Свободна линия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Свободна линия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Свободна линия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Свободна линия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Свободна линия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Свободна линия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Свободна линия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Свободна линия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Свободна линия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Свободна линия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Свободна линия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Свободна линия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Свободна линия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Свободна линия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Свободна линия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Свободна линия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Свободна линия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Свободна линия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bg-BG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noProof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8CE2CE-16F0-4CDA-BD01-C6F3C8BFDACD}" type="datetime1">
              <a:rPr lang="bg-BG" noProof="0" smtClean="0"/>
              <a:t>4.5.2020 г.</a:t>
            </a:fld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dirty="0" err="1"/>
              <a:t>Редакт</a:t>
            </a:r>
            <a:r>
              <a:rPr lang="bg-BG" dirty="0"/>
              <a:t>. стил загл. образец</a:t>
            </a:r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dirty="0"/>
              <a:t>Редактиране на стиловете на текста в образеца</a:t>
            </a:r>
          </a:p>
          <a:p>
            <a:pPr lvl="1" rtl="0"/>
            <a:r>
              <a:rPr lang="bg-BG" dirty="0"/>
              <a:t>Второ ниво</a:t>
            </a:r>
          </a:p>
          <a:p>
            <a:pPr lvl="2" rtl="0"/>
            <a:r>
              <a:rPr lang="bg-BG" dirty="0"/>
              <a:t>Трето ниво</a:t>
            </a:r>
          </a:p>
          <a:p>
            <a:pPr lvl="3" rtl="0"/>
            <a:r>
              <a:rPr lang="bg-BG" dirty="0"/>
              <a:t>Четвърто ниво</a:t>
            </a:r>
          </a:p>
          <a:p>
            <a:pPr lvl="4" rtl="0"/>
            <a:r>
              <a:rPr lang="bg-BG" dirty="0"/>
              <a:t>Пето ниво</a:t>
            </a: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1101C06-E5B6-4D93-B3B5-BFE0094D4013}" type="datetime1">
              <a:rPr lang="bg-BG" smtClean="0"/>
              <a:t>4.5.2020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21804" y="1268760"/>
            <a:ext cx="10657183" cy="3303240"/>
          </a:xfrm>
        </p:spPr>
        <p:txBody>
          <a:bodyPr rtlCol="0"/>
          <a:lstStyle/>
          <a:p>
            <a:pPr algn="ctr"/>
            <a:r>
              <a:rPr lang="ru-RU" dirty="0" err="1"/>
              <a:t>Непобедимата</a:t>
            </a:r>
            <a:r>
              <a:rPr lang="ru-RU" dirty="0"/>
              <a:t> </a:t>
            </a:r>
            <a:r>
              <a:rPr lang="ru-RU" dirty="0" err="1"/>
              <a:t>българска</a:t>
            </a:r>
            <a:r>
              <a:rPr lang="ru-RU" dirty="0"/>
              <a:t> </a:t>
            </a:r>
            <a:r>
              <a:rPr lang="ru-RU" dirty="0" err="1"/>
              <a:t>армия:Девет</a:t>
            </a:r>
            <a:r>
              <a:rPr lang="ru-RU" dirty="0"/>
              <a:t> от най-</a:t>
            </a:r>
            <a:r>
              <a:rPr lang="ru-RU" dirty="0" err="1"/>
              <a:t>великите</a:t>
            </a:r>
            <a:r>
              <a:rPr lang="ru-RU" dirty="0"/>
              <a:t> битки в </a:t>
            </a:r>
            <a:r>
              <a:rPr lang="ru-RU" dirty="0" err="1"/>
              <a:t>историята</a:t>
            </a:r>
            <a:r>
              <a:rPr lang="ru-RU" dirty="0"/>
              <a:t> ни</a:t>
            </a:r>
            <a:br>
              <a:rPr lang="ru-RU" dirty="0"/>
            </a:b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bg-BG" dirty="0"/>
              <a:t>Посвещава се на 6 май- ден на българската армия </a:t>
            </a:r>
          </a:p>
          <a:p>
            <a:pPr rtl="0"/>
            <a:r>
              <a:rPr lang="bg-BG" dirty="0"/>
              <a:t>Изготвили: учениците от клуб „Величието на България“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524174"/>
          </a:xfrm>
        </p:spPr>
        <p:txBody>
          <a:bodyPr rtlCol="0">
            <a:normAutofit fontScale="90000"/>
          </a:bodyPr>
          <a:lstStyle/>
          <a:p>
            <a:pPr rtl="0"/>
            <a:r>
              <a:rPr lang="bg-BG" dirty="0"/>
              <a:t>7.Битката при Сливница 5-7.11.1885г</a:t>
            </a:r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F78368D6-FD96-46F0-BFD7-F48E3BCDB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1772816"/>
            <a:ext cx="6552728" cy="508518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Мнозина определят битката при Сливница като бойното кръщение на младата българска армия. Това навярно е така, тъй като войската на една свободна от едва седем години държава постига блестяща победа над страна с вече половинвековна военна история.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С тази победа българите успяват да защитят по възможно най-категоричния начин Съединението и да покажат на Европа, че на политическата карта се е върнала една държава, готова на всичко да постигне националното си обединение. Въодушевлението и готовността на младата българска армия да защити границите на родината успяват да компенсират факта, че в нея липсват генерали и доказват, че в някои случаи моралът, честта, смелостта и чувството за справедливост са далеч по-важни от чисто техническите аспекти на войната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CFFDDB52-E02C-40A0-9C8B-8261D37C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862" y="1737399"/>
            <a:ext cx="3129086" cy="497338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A777511-3168-4A95-9A5C-EF7087F2D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8" y="774453"/>
            <a:ext cx="11423004" cy="593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634082"/>
          </a:xfrm>
        </p:spPr>
        <p:txBody>
          <a:bodyPr rtlCol="0"/>
          <a:lstStyle/>
          <a:p>
            <a:pPr rtl="0"/>
            <a:r>
              <a:rPr lang="bg-BG" dirty="0"/>
              <a:t>8.Битката при Одрин  12/13.03.1913г</a:t>
            </a:r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F78368D6-FD96-46F0-BFD7-F48E3BCDB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454" y="1538275"/>
            <a:ext cx="6768752" cy="53285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sz="1600" dirty="0"/>
              <a:t>Край Одрин за пръв път в историята на света е използвана военната тактика „огневи вал“ – артилерията покрива настъплението на пехотата, която следва отблизо. В последствие подобни действия се прилагат по време на Първата световна война и влизат в много от учебниците по военно дело. Ударите на артилерията разкъсват бодливата тел, а онази част която остава е преодоляна по впечатляващ начин –войниците я покриват със собствените си шинели. Две скорострелни артилерийски отделения, под командването на майор Марин Друмев, смело подпомагат сражаващата се българска пехота. През нощта на 13 март </a:t>
            </a:r>
            <a:r>
              <a:rPr lang="bg-BG" sz="1600" dirty="0" err="1"/>
              <a:t>Айджиолу</a:t>
            </a:r>
            <a:r>
              <a:rPr lang="bg-BG" sz="1600" dirty="0"/>
              <a:t> е превзет от 10 Родопски полк, а рано сутринта на същия ден пада и </a:t>
            </a:r>
            <a:r>
              <a:rPr lang="bg-BG" sz="1600" dirty="0" err="1"/>
              <a:t>Айвазбаба</a:t>
            </a:r>
            <a:r>
              <a:rPr lang="bg-BG" sz="1600" dirty="0"/>
              <a:t>. Двата форта са овладени благодарение на непоколебимата воля на могъщата българска армия.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1600" dirty="0"/>
              <a:t>Турският офицер </a:t>
            </a:r>
            <a:r>
              <a:rPr lang="bg-BG" sz="1600" dirty="0" err="1"/>
              <a:t>кап</a:t>
            </a:r>
            <a:r>
              <a:rPr lang="bg-BG" sz="1600" dirty="0"/>
              <a:t>. Хасан Джемал си спомня паметния </a:t>
            </a:r>
            <a:r>
              <a:rPr lang="bg-BG" sz="1600" dirty="0" err="1"/>
              <a:t>ден:„Цялата</a:t>
            </a:r>
            <a:r>
              <a:rPr lang="bg-BG" sz="1600" dirty="0"/>
              <a:t> окръжност на крепостта е в огън, укрепленията са покрити в дим. Земята и небето грозно реват. Снарядите вдигат земята нагоре. Срещу едно наше оръдие неприятеля стреля с десет… с хиляди снаряди </a:t>
            </a:r>
            <a:r>
              <a:rPr lang="bg-BG" sz="1600" dirty="0" err="1"/>
              <a:t>щукат</a:t>
            </a:r>
            <a:r>
              <a:rPr lang="bg-BG" sz="1600" dirty="0"/>
              <a:t> в Одринската крепост. Войниците падат като снопи в тъмните окопи. Снарядите със страшно бучене разкопават земята и ръцете, краката и други части се отделят от телата. Глухи ридания се чуват в окопите… Докато Шукри паша не вдигне бели знамена </a:t>
            </a:r>
            <a:r>
              <a:rPr lang="ru-RU" sz="1600" dirty="0" err="1"/>
              <a:t>огънят</a:t>
            </a:r>
            <a:r>
              <a:rPr lang="ru-RU" sz="1600" dirty="0"/>
              <a:t> </a:t>
            </a:r>
            <a:r>
              <a:rPr lang="ru-RU" sz="1600" dirty="0" err="1"/>
              <a:t>няма</a:t>
            </a:r>
            <a:r>
              <a:rPr lang="ru-RU" sz="1600" dirty="0"/>
              <a:t> да </a:t>
            </a:r>
            <a:r>
              <a:rPr lang="ru-RU" sz="1600" dirty="0" err="1"/>
              <a:t>спре</a:t>
            </a:r>
            <a:r>
              <a:rPr lang="ru-RU" sz="1600" dirty="0"/>
              <a:t>.“</a:t>
            </a:r>
            <a:endParaRPr lang="bg-BG" sz="1600" dirty="0"/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8EB9B751-2BB3-49C5-B109-0F55EE42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2" y="1821781"/>
            <a:ext cx="4221051" cy="4761581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1A486B7-8409-49C5-A1DD-6D46B1DB2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454" y="903571"/>
            <a:ext cx="11305257" cy="59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562074"/>
          </a:xfrm>
        </p:spPr>
        <p:txBody>
          <a:bodyPr rtlCol="0"/>
          <a:lstStyle/>
          <a:p>
            <a:pPr rtl="0"/>
            <a:r>
              <a:rPr lang="bg-BG" dirty="0"/>
              <a:t>9.Битката при Дойран 1918г</a:t>
            </a:r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F78368D6-FD96-46F0-BFD7-F48E3BCDB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628800"/>
            <a:ext cx="7056784" cy="53285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sz="1600" dirty="0"/>
              <a:t>Българската победа при Дойран се изучава във всички военни академии по света. Тя е записала една невероятна статистика: близо 70 000 убити от Антантата срещу по-малко от 500 загинали българи. Седем дивизии - напълно унищожени от една. Бойните събития при Дойран по време на Първата световна война излизат от границите не само на военната, но и на чисто човешката логика. Тежки сражения там се водят и през 1916 г. и през 1917 г., обичайно завършващи с българска победа. Но онова, което се случва през септември 1918 г., прилича не толкова на битка, колкото на история от античната митология. Крайният изход на войната вече е предрешен и след пробива при Добро поле остава да се осъществи и пробив при Дойран, за да се сломи окончателно българската съпротива. Английският генерал Милн има на разположение колосални сили, докато срещу него е само 9-та плевенска дивизия, начело с генерал Владимир Вазов.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1600" dirty="0"/>
              <a:t>През 1936 г. в Лондон е организирана среща на ветераните от Първата световна война. Българската делегация се води от специално поканения генерал Владимир Вазов. В британската столица </a:t>
            </a:r>
            <a:r>
              <a:rPr lang="bg-BG" sz="1600" dirty="0" err="1"/>
              <a:t>знаменният</a:t>
            </a:r>
            <a:r>
              <a:rPr lang="bg-BG" sz="1600" dirty="0"/>
              <a:t> полк на английската армия свежда знамената си само пред един противников войн - генерал Вазов. При появата на нашата делегация фелдмаршал лорд Милн командва: "Свалете знамената! Минава генерал Вазов - победителят от Дойран!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err="1"/>
              <a:t>Прочети</a:t>
            </a:r>
            <a:r>
              <a:rPr lang="ru-RU" sz="1600" dirty="0"/>
              <a:t> </a:t>
            </a:r>
            <a:r>
              <a:rPr lang="ru-RU" sz="1600" dirty="0" err="1"/>
              <a:t>още</a:t>
            </a:r>
            <a:r>
              <a:rPr lang="ru-RU" sz="1600" dirty="0"/>
              <a:t> : https://www.actualno.com/society/nepobedimata-bylgarska-armija-5-ot-naj-velikite-bitki-v-istorijata-ni-news_538186.html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/>
              <a:t>© Actualno.com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D3DF7B71-8E31-41E1-9342-7672683D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556" y="2564904"/>
            <a:ext cx="4680520" cy="2893464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32520F2-D937-4C15-9D9C-3327DD1A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66" y="836711"/>
            <a:ext cx="11791310" cy="574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25860" y="709438"/>
            <a:ext cx="9144000" cy="2667000"/>
          </a:xfrm>
        </p:spPr>
        <p:txBody>
          <a:bodyPr rtlCol="0"/>
          <a:lstStyle/>
          <a:p>
            <a:pPr rtl="0"/>
            <a:r>
              <a:rPr lang="bg-BG" sz="7200" dirty="0"/>
              <a:t>Благодарим за вниманието!</a:t>
            </a:r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bg-BG" dirty="0"/>
              <a:t>Клуб „Величието на България“ ПГСАГ 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DAC95A2-82B5-4C97-9B64-329D8F443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" t="2890"/>
          <a:stretch/>
        </p:blipFill>
        <p:spPr>
          <a:xfrm rot="1302949">
            <a:off x="7831616" y="1019078"/>
            <a:ext cx="3530091" cy="51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лавие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dirty="0"/>
              <a:t>6 май –Празник на българската армия </a:t>
            </a:r>
          </a:p>
        </p:txBody>
      </p:sp>
      <p:sp>
        <p:nvSpPr>
          <p:cNvPr id="14" name="Контейнер за съдържание 13"/>
          <p:cNvSpPr>
            <a:spLocks noGrp="1"/>
          </p:cNvSpPr>
          <p:nvPr>
            <p:ph idx="1"/>
          </p:nvPr>
        </p:nvSpPr>
        <p:spPr>
          <a:xfrm>
            <a:off x="693812" y="1905000"/>
            <a:ext cx="6840760" cy="4678362"/>
          </a:xfrm>
        </p:spPr>
        <p:txBody>
          <a:bodyPr rtlCol="0"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Армията ни заслужава днес, на своя празник, да ѝ отдадем заслуженото уважение за това, че от векове не само пази границите на България, но и неведнъж е ставала символ на невероятния български дух и мъжество, сломявали врагове по всички бойни полета по света. Българският воин винаги е бил по-различен.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 Още от древни времена, когато българите са били единствените в света, успели да спрат непобедимите орди на Чингис хан (бел. ред. - през XIII век Волжка България в т.нар. "Овнешка битка" и по времето на цар Ивайло) и винаги са преследвали враговете си докрай, без никога да взимат пленници или роби, та чак до новата ни военна история, в която след много изумителни героични подвизи българската армия не позволява нито веднъж бойно знаме да падне в плен, непримиримият воински дух е бил неразделна част от българската идентичност.</a:t>
            </a:r>
          </a:p>
          <a:p>
            <a:endParaRPr lang="ru-RU" dirty="0"/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7D70B6A1-01CA-4EB4-B2E4-86B84DE80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2348880"/>
            <a:ext cx="4227889" cy="272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лавие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6 май –</a:t>
            </a:r>
            <a:r>
              <a:rPr lang="ru-RU" dirty="0" err="1"/>
              <a:t>Празник</a:t>
            </a:r>
            <a:r>
              <a:rPr lang="ru-RU" dirty="0"/>
              <a:t> на </a:t>
            </a:r>
            <a:r>
              <a:rPr lang="ru-RU" dirty="0" err="1"/>
              <a:t>българската</a:t>
            </a:r>
            <a:r>
              <a:rPr lang="ru-RU" dirty="0"/>
              <a:t> армия </a:t>
            </a:r>
            <a:endParaRPr lang="bg-BG" dirty="0"/>
          </a:p>
        </p:txBody>
      </p:sp>
      <p:sp>
        <p:nvSpPr>
          <p:cNvPr id="14" name="Контейнер за съдържание 13"/>
          <p:cNvSpPr>
            <a:spLocks noGrp="1"/>
          </p:cNvSpPr>
          <p:nvPr>
            <p:ph idx="1"/>
          </p:nvPr>
        </p:nvSpPr>
        <p:spPr>
          <a:xfrm>
            <a:off x="693812" y="1700808"/>
            <a:ext cx="10945216" cy="4882554"/>
          </a:xfrm>
        </p:spPr>
        <p:txBody>
          <a:bodyPr rtlCol="0"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Затова днес е редно да преклоним глава и да почетем всички знайни и незнайни воини, загинали за България, защото те са нейни достойни синове и дъщери и защото те са причината днес България да я има. В чест на празника на българската армия ви припомняме девет от най-великите битки в история ни.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Битката при Онгъла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Хан Тервел и арабите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Хан Крум и Върбишкия проход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Битката при Ахелой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Битката при Одрин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Битката при Клокотница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Битката при Сливница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Битката при Одрин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3100" dirty="0"/>
              <a:t>Битката при Дойран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AC0BE71-83D1-4F0E-AAFB-FA8B74BD2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2420888"/>
            <a:ext cx="3906434" cy="2520280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A41F9C53-DFD0-4C91-9D5C-3AED298A1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70" y="4293096"/>
            <a:ext cx="3549913" cy="22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785387"/>
          </a:xfrm>
        </p:spPr>
        <p:txBody>
          <a:bodyPr rtlCol="0">
            <a:normAutofit/>
          </a:bodyPr>
          <a:lstStyle/>
          <a:p>
            <a:r>
              <a:rPr lang="bg-BG" dirty="0"/>
              <a:t>1.Битката при Онгъла 680г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8B9FEC54-F4A3-48B1-9913-A5FA4A752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64" y="1627657"/>
            <a:ext cx="6444206" cy="525658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Победата при Онгъл е с изключително значение за развитието на българската държава. След като в резултат на нея Аспарух преминава трайно река Дунав, той не спира с атаките към Византия. Империята, която само преди няколко години бе подчинила всички свои съседи с един „господарски” мир, сега вижда трудност с отбиването на войнолюбивия български народ. Това принуждава Константин IV да прибегне до едно унизително действие, а именно да предложи мир на Аспарух, признавайки правото на съществуване на неговата държава и задължавайки се да му плаща ежегоден данък. „Защото чудно бе за близки и далечни да слушат, че този, който е направил свои данъкоплатци всички – на изток и на запад, на север, и на юг, – да бъде победен от този мръсен и новопоявил се народ.”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За създалото се положение видният византолог Георги </a:t>
            </a:r>
            <a:r>
              <a:rPr lang="bg-BG" dirty="0" err="1"/>
              <a:t>Острогорски</a:t>
            </a:r>
            <a:r>
              <a:rPr lang="bg-BG" dirty="0"/>
              <a:t> ще напише: „Така за първи път на древната византийска земя възниква независимо царство (държава), което да е признато от самата Византия.“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2BDE685-FE97-4631-8DB6-C58787CE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136" y="1627657"/>
            <a:ext cx="4608013" cy="4823054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40653274-32DA-4C97-936A-F617E7E0A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75" y="1066236"/>
            <a:ext cx="11449273" cy="57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341884" y="36286"/>
            <a:ext cx="9143998" cy="800426"/>
          </a:xfrm>
        </p:spPr>
        <p:txBody>
          <a:bodyPr rtlCol="0"/>
          <a:lstStyle/>
          <a:p>
            <a:pPr rtl="0"/>
            <a:r>
              <a:rPr lang="bg-BG" dirty="0"/>
              <a:t>2.Хан Тервел и арабите 717-718г</a:t>
            </a:r>
          </a:p>
        </p:txBody>
      </p:sp>
      <p:sp>
        <p:nvSpPr>
          <p:cNvPr id="8" name="Контейнер за съдържание 7">
            <a:extLst>
              <a:ext uri="{FF2B5EF4-FFF2-40B4-BE49-F238E27FC236}">
                <a16:creationId xmlns:a16="http://schemas.microsoft.com/office/drawing/2014/main" id="{1AE29033-A7C7-4B37-8774-CFA605C6B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820" y="1781335"/>
            <a:ext cx="5985050" cy="483636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Решителните действия на българите и ромеите през 718 г. довели до разгрома на армиите на Маслама и не позволили създаването на арабско предмостие към сърцето на Европа. Около десетилетие по-късно през 732 г. арабската армия, настъпваща през Пиренейския полуостров е отблъсната при Поатие от франкския военачалник Шарл Мартел.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Макар тези две победи да не възпират напълно експанзионистичната доктрина на исляма, непосредствената заплаха, идваща от нея, вече е сериозно ограничена. Това позволява на европейските държави да продължат политическото и културното си развитие, много от тях без да осъзнават колко близо е бил възможният край на тяхното суверенно съществуване.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9A01D28-B3A1-46E6-A5D3-4CFBE1A00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410" y="1772816"/>
            <a:ext cx="3715002" cy="4680317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E67B23E1-C830-448D-8DF3-174E39EF3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20" y="814707"/>
            <a:ext cx="10585176" cy="59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706090"/>
          </a:xfrm>
        </p:spPr>
        <p:txBody>
          <a:bodyPr rtlCol="0"/>
          <a:lstStyle/>
          <a:p>
            <a:pPr rtl="0"/>
            <a:r>
              <a:rPr lang="bg-BG" dirty="0"/>
              <a:t>3.Битката при Върбишкия проход 811</a:t>
            </a:r>
          </a:p>
        </p:txBody>
      </p:sp>
      <p:pic>
        <p:nvPicPr>
          <p:cNvPr id="7" name="Контейнер за съдържание 6">
            <a:extLst>
              <a:ext uri="{FF2B5EF4-FFF2-40B4-BE49-F238E27FC236}">
                <a16:creationId xmlns:a16="http://schemas.microsoft.com/office/drawing/2014/main" id="{AEFFFCB3-66F0-4316-820D-C1C1489A9A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4492" y="1628800"/>
            <a:ext cx="3196622" cy="4640635"/>
          </a:xfrm>
          <a:prstGeom prst="rect">
            <a:avLst/>
          </a:prstGeom>
        </p:spPr>
      </p:pic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F78368D6-FD96-46F0-BFD7-F48E3BCDB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5860" y="1905000"/>
            <a:ext cx="5472608" cy="467836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Сражението при </a:t>
            </a:r>
            <a:r>
              <a:rPr lang="bg-BG" dirty="0" err="1"/>
              <a:t>Върбишкият</a:t>
            </a:r>
            <a:r>
              <a:rPr lang="bg-BG" dirty="0"/>
              <a:t> проход при управлението на хан Крум  неслучайно оставя значим белег в историята. В него за втори път (след гибелта на император Валент през 378 година от готите) византийски император пада убит на бойното поле, а войската му търпи пълно поражение. В очите на ромеите това е катастрофа, която нанася сериозен удар върху техният авторитет.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 Десетилетия след битката византийският хронист Теофан Изповедник казва, че „цялата християнска красота загина“.  Същевременно това събитие дава предпоставки за издигането на българската държава като дълготраен политически фактор на Балканите.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41F60219-9C0A-46AE-934D-48411D171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872" y="1068834"/>
            <a:ext cx="9847093" cy="57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706090"/>
          </a:xfrm>
        </p:spPr>
        <p:txBody>
          <a:bodyPr rtlCol="0"/>
          <a:lstStyle/>
          <a:p>
            <a:pPr rtl="0"/>
            <a:r>
              <a:rPr lang="bg-BG" dirty="0"/>
              <a:t>4.Битката при река Ахелой 20.08.917г </a:t>
            </a:r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F78368D6-FD96-46F0-BFD7-F48E3BCDB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820" y="1772816"/>
            <a:ext cx="6480720" cy="496855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На 20 август 917 г. при р. Ахелой става генералното сражение </a:t>
            </a:r>
            <a:r>
              <a:rPr lang="bg-BG" dirty="0" err="1"/>
              <a:t>междуБългаия</a:t>
            </a:r>
            <a:r>
              <a:rPr lang="bg-BG" dirty="0"/>
              <a:t> и Византия при управлението на цар Симеон. Подробни сведения дава Скилица. В хода на битката Симеон проявява качества на голям пълководец. Той умело използва прикрития резерв за нанасяне на решаващ удар по фланга на противника.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Със сполучлив ход е осуетена възможността византийците да отстъпят на юг. Армията им е обкръжена и поголовно избита Нейният главнокомандуващ намира спасение зад стените на Несебърската крепост. Лъв Дякон, който посещава мястото на сражението 50 г. по-късно, свидетелства: „И сега още могат да се видят купища кости при Ахелой, където безславно била посечена бягащата ромейска войска“. Тази битка е една от най-паметните и славни за българите в дългата история на отношенията с Византия. Голямата победа означава превъзходство над империята и политическа хегемония на Балканския полуостров.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023A32B7-A2D4-4B10-975E-D558F07D3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64" y="1748617"/>
            <a:ext cx="4143331" cy="4984229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4BA3959-6AF8-4BE5-8642-69F18067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20" y="977964"/>
            <a:ext cx="10845278" cy="576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784522"/>
          </a:xfrm>
        </p:spPr>
        <p:txBody>
          <a:bodyPr rtlCol="0"/>
          <a:lstStyle/>
          <a:p>
            <a:pPr rtl="0"/>
            <a:r>
              <a:rPr lang="bg-BG" dirty="0"/>
              <a:t>5.Битката при Одрин 14.04.1205г </a:t>
            </a:r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F78368D6-FD96-46F0-BFD7-F48E3BCDB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494" y="1772816"/>
            <a:ext cx="6336704" cy="508518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От гледна точка на историята на Европейския югоизток битката при Одрин при управлението на цар Калоян  има твърде съществени последици за политическия живот в региона. Страшната латинска сила отведнъж изчезва, а това дава кураж и на другите балкански владетели да ѝ се опълчат. В това се състои голямото значение на одринското сражение. Наистина, никога повече Латинската империя не се осмелява да влезе в толкова решителен двубой с някоя от балканските държави. А наследникът на Балдуин, император Анри (1206-1216) макар да постига известни успехи срещу цар Борил (1207-1218) умело избягва преките сблъсъци с българите.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И ако все пак Латинската Цариградска империя оцелява още половин столетие, това е резултат от нейното приземяване към реалностите на полуострова. В последна сметка битката при Одрин и нейните значими последици разкриват парадоксите на балканската средновековна история и решителната роля на Българското царство в нея. Поуките от историческите победи и поражения трябва да се припомнят. Понякога това е ключ за ориентация в сегашния политически живот.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3185C4C-35C3-4CA9-8920-53D8F5CE8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612" y="1640445"/>
            <a:ext cx="3281525" cy="5085184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0F0BC70-4486-4467-AE8D-C861A45CF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20" y="1078446"/>
            <a:ext cx="10693188" cy="57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755011"/>
          </a:xfrm>
        </p:spPr>
        <p:txBody>
          <a:bodyPr rtlCol="0"/>
          <a:lstStyle/>
          <a:p>
            <a:pPr rtl="0"/>
            <a:r>
              <a:rPr lang="bg-BG" dirty="0"/>
              <a:t>5.Битката при Клокотница 9.03.1230г.   </a:t>
            </a:r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F78368D6-FD96-46F0-BFD7-F48E3BCDB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1772816"/>
            <a:ext cx="5976664" cy="518457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След битката при Клокотница съотношението на силите на Балканите рязко се променя. Категоричната победа над Епирското деспотство на практика прави България своеобразен хегемон в региона. Нито изтощената Латинска империя, нито Никея водена от Йоан </a:t>
            </a:r>
            <a:r>
              <a:rPr lang="bg-BG" dirty="0" err="1"/>
              <a:t>Ватаци</a:t>
            </a:r>
            <a:r>
              <a:rPr lang="bg-BG" dirty="0"/>
              <a:t> са в състояние да оспорват властта на българския владетел. След тази победа той с право започва да се титулува „като цар на българи и ромеи’’. Тази титла представлявала не само предизвикателство към византийската гордост, но и реалната мощ на България. След Иван Асен тя е носена от всички негови приемници.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dirty="0"/>
              <a:t>След Клокотница българският цар успява да завладее Адрианопол, Димотика, </a:t>
            </a:r>
            <a:r>
              <a:rPr lang="bg-BG" dirty="0" err="1"/>
              <a:t>Сяр</a:t>
            </a:r>
            <a:r>
              <a:rPr lang="bg-BG" dirty="0"/>
              <a:t>, Битоля и ред други градове, с което страната достига до едни от най-обширните си граници, опиращи отново на три морета. В българската история Иван Асен остава известен не само с образа си на добър стратег, но и като владетел проявил рядко милосърдие и човечност. Със своята постъпка той си спечелва и уважението на </a:t>
            </a:r>
            <a:r>
              <a:rPr lang="bg-BG" dirty="0" err="1"/>
              <a:t>ромейте</a:t>
            </a:r>
            <a:r>
              <a:rPr lang="bg-BG" dirty="0"/>
              <a:t>. Византийският историк Георги </a:t>
            </a:r>
            <a:r>
              <a:rPr lang="bg-BG" dirty="0" err="1"/>
              <a:t>Акропилит</a:t>
            </a:r>
            <a:r>
              <a:rPr lang="bg-BG" dirty="0"/>
              <a:t> пише: „Иван Асен се отнесъл към плененото множество човеколюбиво, освободил повечето от войниците, а най-вече по-простите и сбирщината и ги отпратил по селата и по градовете им. С това той проявявал може би човеколюбие, а може би търсел да извлече и полза. Защото искал да бъде техен господар, като премахне ромейската власт.’’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0F2120CD-C7C3-43BF-B17B-54C433526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64" y="1772816"/>
            <a:ext cx="3634881" cy="4847338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821FD19B-D119-41EB-83E6-595DF53F8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96" y="978488"/>
            <a:ext cx="10945217" cy="58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Черна дъска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64_TF02804846_TF02804846" id="{D88634A4-30B9-4122-88F9-532074D096D0}" vid="{C49DAC1F-C498-45AF-AF19-75D432EDD578}"/>
    </a:ext>
  </a:extLst>
</a:theme>
</file>

<file path=ppt/theme/theme2.xml><?xml version="1.0" encoding="utf-8"?>
<a:theme xmlns:a="http://schemas.openxmlformats.org/drawingml/2006/main" name="Тема на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на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Образователна презентация на черна дъска (широк екран)</Template>
  <TotalTime>80</TotalTime>
  <Words>1921</Words>
  <Application>Microsoft Office PowerPoint</Application>
  <PresentationFormat>По избор</PresentationFormat>
  <Paragraphs>62</Paragraphs>
  <Slides>13</Slides>
  <Notes>13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8" baseType="lpstr">
      <vt:lpstr>Arial</vt:lpstr>
      <vt:lpstr>Consolas</vt:lpstr>
      <vt:lpstr>Corbel</vt:lpstr>
      <vt:lpstr>Wingdings</vt:lpstr>
      <vt:lpstr>Черна дъска 16x9</vt:lpstr>
      <vt:lpstr>Непобедимата българска армия:Девет от най-великите битки в историята ни </vt:lpstr>
      <vt:lpstr>6 май –Празник на българската армия </vt:lpstr>
      <vt:lpstr>6 май –Празник на българската армия </vt:lpstr>
      <vt:lpstr>1.Битката при Онгъла 680г</vt:lpstr>
      <vt:lpstr>2.Хан Тервел и арабите 717-718г</vt:lpstr>
      <vt:lpstr>3.Битката при Върбишкия проход 811</vt:lpstr>
      <vt:lpstr>4.Битката при река Ахелой 20.08.917г </vt:lpstr>
      <vt:lpstr>5.Битката при Одрин 14.04.1205г </vt:lpstr>
      <vt:lpstr>5.Битката при Клокотница 9.03.1230г.   </vt:lpstr>
      <vt:lpstr>7.Битката при Сливница 5-7.11.1885г</vt:lpstr>
      <vt:lpstr>8.Битката при Одрин  12/13.03.1913г</vt:lpstr>
      <vt:lpstr>9.Битката при Дойран 1918г</vt:lpstr>
      <vt:lpstr>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Непобедимата българска армия:5 от най-великите битки в историята ни</dc:title>
  <dc:creator>Петя Кудева</dc:creator>
  <cp:lastModifiedBy>PCX</cp:lastModifiedBy>
  <cp:revision>10</cp:revision>
  <dcterms:created xsi:type="dcterms:W3CDTF">2020-05-04T12:35:34Z</dcterms:created>
  <dcterms:modified xsi:type="dcterms:W3CDTF">2020-05-04T16:37:14Z</dcterms:modified>
</cp:coreProperties>
</file>